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322" r:id="rId2"/>
    <p:sldId id="257" r:id="rId3"/>
    <p:sldId id="318" r:id="rId4"/>
    <p:sldId id="319" r:id="rId5"/>
    <p:sldId id="274" r:id="rId6"/>
    <p:sldId id="262" r:id="rId7"/>
    <p:sldId id="263" r:id="rId8"/>
    <p:sldId id="316" r:id="rId9"/>
    <p:sldId id="266" r:id="rId10"/>
    <p:sldId id="258" r:id="rId11"/>
    <p:sldId id="308" r:id="rId12"/>
    <p:sldId id="307" r:id="rId13"/>
    <p:sldId id="267" r:id="rId14"/>
    <p:sldId id="311" r:id="rId15"/>
    <p:sldId id="312" r:id="rId16"/>
    <p:sldId id="272" r:id="rId17"/>
    <p:sldId id="275" r:id="rId18"/>
    <p:sldId id="276" r:id="rId19"/>
    <p:sldId id="277" r:id="rId20"/>
    <p:sldId id="278" r:id="rId21"/>
    <p:sldId id="279" r:id="rId22"/>
    <p:sldId id="280" r:id="rId23"/>
    <p:sldId id="282" r:id="rId24"/>
    <p:sldId id="283" r:id="rId25"/>
    <p:sldId id="284" r:id="rId26"/>
    <p:sldId id="285" r:id="rId27"/>
    <p:sldId id="286" r:id="rId28"/>
    <p:sldId id="287" r:id="rId29"/>
    <p:sldId id="260" r:id="rId30"/>
    <p:sldId id="321" r:id="rId31"/>
    <p:sldId id="297" r:id="rId32"/>
    <p:sldId id="300" r:id="rId33"/>
    <p:sldId id="302" r:id="rId34"/>
    <p:sldId id="301" r:id="rId35"/>
    <p:sldId id="293" r:id="rId36"/>
    <p:sldId id="320" r:id="rId37"/>
    <p:sldId id="305" r:id="rId38"/>
    <p:sldId id="304" r:id="rId39"/>
    <p:sldId id="292" r:id="rId40"/>
    <p:sldId id="289" r:id="rId41"/>
    <p:sldId id="294" r:id="rId42"/>
    <p:sldId id="309" r:id="rId43"/>
    <p:sldId id="317" r:id="rId44"/>
    <p:sldId id="310" r:id="rId45"/>
  </p:sldIdLst>
  <p:sldSz cx="12192000" cy="6858000"/>
  <p:notesSz cx="6858000" cy="9144000"/>
  <p:embeddedFontLst>
    <p:embeddedFont>
      <p:font typeface="Helvetica" panose="020B0604020202030204" pitchFamily="34" charset="0"/>
      <p:regular r:id="rId46"/>
      <p:bold r:id="rId47"/>
      <p:italic r:id="rId48"/>
      <p:boldItalic r:id="rId49"/>
    </p:embeddedFont>
    <p:embeddedFont>
      <p:font typeface="Ringbearer" panose="0202060205030B020303" pitchFamily="18" charset="0"/>
      <p:regular r:id="rId50"/>
    </p:embeddedFont>
    <p:embeddedFont>
      <p:font typeface="Consolas" panose="020B0609020204030204" pitchFamily="49" charset="0"/>
      <p:regular r:id="rId51"/>
      <p:bold r:id="rId52"/>
      <p:italic r:id="rId53"/>
      <p:boldItalic r:id="rId54"/>
    </p:embeddedFont>
    <p:embeddedFont>
      <p:font typeface="Keep Calm Med" pitchFamily="2" charset="0"/>
      <p:regular r:id="rId55"/>
    </p:embeddedFont>
    <p:embeddedFont>
      <p:font typeface="Calibri" panose="020F0502020204030204" pitchFamily="34" charset="0"/>
      <p:regular r:id="rId56"/>
      <p:bold r:id="rId57"/>
      <p:italic r:id="rId58"/>
      <p:boldItalic r:id="rId59"/>
    </p:embeddedFont>
    <p:embeddedFont>
      <p:font typeface="Multicolore " panose="02000000000000000000" pitchFamily="50" charset="0"/>
      <p:bold r:id="rId60"/>
    </p:embeddedFont>
    <p:embeddedFont>
      <p:font typeface="Tw Cen MT Condensed Extra Bold" panose="020B0803020202020204" pitchFamily="34" charset="0"/>
      <p:regular r:id="rId61"/>
    </p:embeddedFont>
    <p:embeddedFont>
      <p:font typeface="Beauty and the Beast" pitchFamily="2" charset="0"/>
      <p:regular r:id="rId62"/>
    </p:embeddedFont>
    <p:embeddedFont>
      <p:font typeface="Montserrat Light" panose="00000400000000000000" pitchFamily="2" charset="0"/>
      <p:regular r:id="rId63"/>
      <p:italic r:id="rId64"/>
    </p:embeddedFont>
    <p:embeddedFont>
      <p:font typeface="Tw Cen MT Condensed" panose="020B0606020104020203" pitchFamily="34" charset="0"/>
      <p:regular r:id="rId65"/>
      <p:bold r:id="rId66"/>
    </p:embeddedFont>
    <p:embeddedFont>
      <p:font typeface="MV Boli" panose="02000500030200090000" pitchFamily="2" charset="0"/>
      <p:regular r:id="rId67"/>
    </p:embeddedFont>
    <p:embeddedFont>
      <p:font typeface="Mathilde" panose="03050500000000020004" pitchFamily="66" charset="0"/>
      <p:regular r:id="rId68"/>
    </p:embeddedFont>
    <p:embeddedFont>
      <p:font typeface="Calibri Light" panose="020F0302020204030204" pitchFamily="34" charset="0"/>
      <p:regular r:id="rId69"/>
      <p:italic r:id="rId70"/>
    </p:embeddedFont>
    <p:embeddedFont>
      <p:font typeface="Krabby Patty" panose="02000000000000000000" pitchFamily="2" charset="0"/>
      <p:regular r:id="rId71"/>
    </p:embeddedFont>
    <p:embeddedFont>
      <p:font typeface="Star Jedi Hollow" panose="040B0000000000000000" pitchFamily="82" charset="0"/>
      <p:regular r:id="rId72"/>
    </p:embeddedFont>
    <p:embeddedFont>
      <p:font typeface="Montserrat SemiBold" panose="00000700000000000000" pitchFamily="2" charset="0"/>
      <p:bold r:id="rId73"/>
      <p:boldItalic r:id="rId74"/>
    </p:embeddedFont>
    <p:embeddedFont>
      <p:font typeface="American Captain" pitchFamily="2" charset="0"/>
      <p:regular r:id="rId75"/>
    </p:embeddedFont>
    <p:embeddedFont>
      <p:font typeface="Montserrat Medium" panose="00000600000000000000" pitchFamily="2" charset="0"/>
      <p:regular r:id="rId76"/>
      <p:italic r:id="rId7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FA6A9"/>
    <a:srgbClr val="C84D64"/>
    <a:srgbClr val="2B2937"/>
    <a:srgbClr val="4968AB"/>
    <a:srgbClr val="60D55E"/>
    <a:srgbClr val="EAAE54"/>
    <a:srgbClr val="4233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319" autoAdjust="0"/>
    <p:restoredTop sz="94660"/>
  </p:normalViewPr>
  <p:slideViewPr>
    <p:cSldViewPr snapToGrid="0">
      <p:cViewPr varScale="1">
        <p:scale>
          <a:sx n="98" d="100"/>
          <a:sy n="98" d="100"/>
        </p:scale>
        <p:origin x="72" y="3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font" Target="fonts/font2.fntdata"/><Relationship Id="rId63" Type="http://schemas.openxmlformats.org/officeDocument/2006/relationships/font" Target="fonts/font18.fntdata"/><Relationship Id="rId68" Type="http://schemas.openxmlformats.org/officeDocument/2006/relationships/font" Target="fonts/font23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font" Target="fonts/font8.fntdata"/><Relationship Id="rId58" Type="http://schemas.openxmlformats.org/officeDocument/2006/relationships/font" Target="fonts/font13.fntdata"/><Relationship Id="rId74" Type="http://schemas.openxmlformats.org/officeDocument/2006/relationships/font" Target="fonts/font29.fntdata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font" Target="fonts/font16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3.fntdata"/><Relationship Id="rId56" Type="http://schemas.openxmlformats.org/officeDocument/2006/relationships/font" Target="fonts/font11.fntdata"/><Relationship Id="rId64" Type="http://schemas.openxmlformats.org/officeDocument/2006/relationships/font" Target="fonts/font19.fntdata"/><Relationship Id="rId69" Type="http://schemas.openxmlformats.org/officeDocument/2006/relationships/font" Target="fonts/font24.fntdata"/><Relationship Id="rId77" Type="http://schemas.openxmlformats.org/officeDocument/2006/relationships/font" Target="fonts/font32.fntdata"/><Relationship Id="rId8" Type="http://schemas.openxmlformats.org/officeDocument/2006/relationships/slide" Target="slides/slide7.xml"/><Relationship Id="rId51" Type="http://schemas.openxmlformats.org/officeDocument/2006/relationships/font" Target="fonts/font6.fntdata"/><Relationship Id="rId72" Type="http://schemas.openxmlformats.org/officeDocument/2006/relationships/font" Target="fonts/font27.fntdata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1.fntdata"/><Relationship Id="rId59" Type="http://schemas.openxmlformats.org/officeDocument/2006/relationships/font" Target="fonts/font14.fntdata"/><Relationship Id="rId67" Type="http://schemas.openxmlformats.org/officeDocument/2006/relationships/font" Target="fonts/font22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9.fntdata"/><Relationship Id="rId62" Type="http://schemas.openxmlformats.org/officeDocument/2006/relationships/font" Target="fonts/font17.fntdata"/><Relationship Id="rId70" Type="http://schemas.openxmlformats.org/officeDocument/2006/relationships/font" Target="fonts/font25.fntdata"/><Relationship Id="rId75" Type="http://schemas.openxmlformats.org/officeDocument/2006/relationships/font" Target="fonts/font3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4.fntdata"/><Relationship Id="rId57" Type="http://schemas.openxmlformats.org/officeDocument/2006/relationships/font" Target="fonts/font12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7.fntdata"/><Relationship Id="rId60" Type="http://schemas.openxmlformats.org/officeDocument/2006/relationships/font" Target="fonts/font15.fntdata"/><Relationship Id="rId65" Type="http://schemas.openxmlformats.org/officeDocument/2006/relationships/font" Target="fonts/font20.fntdata"/><Relationship Id="rId73" Type="http://schemas.openxmlformats.org/officeDocument/2006/relationships/font" Target="fonts/font28.fntdata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font" Target="fonts/font5.fntdata"/><Relationship Id="rId55" Type="http://schemas.openxmlformats.org/officeDocument/2006/relationships/font" Target="fonts/font10.fntdata"/><Relationship Id="rId76" Type="http://schemas.openxmlformats.org/officeDocument/2006/relationships/font" Target="fonts/font31.fntdata"/><Relationship Id="rId7" Type="http://schemas.openxmlformats.org/officeDocument/2006/relationships/slide" Target="slides/slide6.xml"/><Relationship Id="rId71" Type="http://schemas.openxmlformats.org/officeDocument/2006/relationships/font" Target="fonts/font26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font" Target="fonts/font21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CE7FAF-776E-442F-AB1C-42A9850611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539F7D-C4A0-4B19-927D-2CDC4061D2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D64465-A6A6-4190-A1DB-032DB129C7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DCCED-5EF8-4F64-826F-CCF67428E603}" type="datetimeFigureOut">
              <a:rPr lang="en-US" smtClean="0"/>
              <a:t>3/7/2018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DB3FBE-B145-497B-8247-580A6FFAC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BD344-D2FC-4303-B78F-E9B1AAD8AD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AD352-7273-41DE-A1D9-01A60A75F6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1736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CB9AB2-1E8C-4782-BBBC-1A28811A75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ED2B862-96D4-49D9-BAA6-661B92B393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7DF27E-2A4E-4C56-B3B8-1AE0551E72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DCCED-5EF8-4F64-826F-CCF67428E603}" type="datetimeFigureOut">
              <a:rPr lang="en-US" smtClean="0"/>
              <a:t>3/7/2018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96F416-7F19-44FE-885C-A45B194A3E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638163-8037-44D5-BB12-0CA71F64D0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AD352-7273-41DE-A1D9-01A60A75F6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8815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A314FF2-2518-4E74-9AE2-6AAC35B839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9BB035-0041-4C2B-8E6A-DFAD117030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D7A6F0-2F37-41AC-BF6E-7F3BFCCAE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DCCED-5EF8-4F64-826F-CCF67428E603}" type="datetimeFigureOut">
              <a:rPr lang="en-US" smtClean="0"/>
              <a:t>3/7/2018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3AB696-94F3-497B-9A8D-57FDB56EC0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150710-ACAB-4FA3-BDBE-43F08122F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AD352-7273-41DE-A1D9-01A60A75F6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8031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DBB8E1-2821-472C-8B95-75691F9DA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5B2494-D52B-4CE4-990B-D24CA28CDF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A6A3C1-0AE4-4420-8C6E-C4F0EACA08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DCCED-5EF8-4F64-826F-CCF67428E603}" type="datetimeFigureOut">
              <a:rPr lang="en-US" smtClean="0"/>
              <a:t>3/7/2018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49014A-58D9-4B91-A839-BF94821266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4903DD-C379-452C-B66C-7148B526D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AD352-7273-41DE-A1D9-01A60A75F6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5325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EB63A-2475-4779-B39F-F4CDCFEBDE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70352A-D871-460B-B549-7536B86C76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5D4ABC-C431-4146-BC2A-33A5BD984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DCCED-5EF8-4F64-826F-CCF67428E603}" type="datetimeFigureOut">
              <a:rPr lang="en-US" smtClean="0"/>
              <a:t>3/7/2018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79CBD1-6FA0-4BB1-9838-1BFC3476F0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8A29EA-6EFD-4BC3-8A3A-4C4185C0B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AD352-7273-41DE-A1D9-01A60A75F6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02778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551CA-3D75-46D9-B7DB-1C9C4644E2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B6BB27-9D4F-48D8-A28D-8C79004E64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E76999-1A69-46AA-A0F0-7349586F16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C914E5-81CF-4A10-8F0E-F6ECBD1A60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DCCED-5EF8-4F64-826F-CCF67428E603}" type="datetimeFigureOut">
              <a:rPr lang="en-US" smtClean="0"/>
              <a:t>3/7/2018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1A10F7-ED27-495E-9724-4564E7B538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D95C76-263B-4CF9-8057-8A84FF15B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AD352-7273-41DE-A1D9-01A60A75F6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9666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1179B-382D-4C0E-A88B-03CE09C107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5C151B-D1FE-4445-AEAA-9ADD59E857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2A9D91-5006-44D4-B306-32CBAB4214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4CEB2A-D734-4432-B97A-641504C9E4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62A7FDF-6931-4883-89A3-676A0647C37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548A2BD-A34C-4AED-8645-4AB0DE12BA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DCCED-5EF8-4F64-826F-CCF67428E603}" type="datetimeFigureOut">
              <a:rPr lang="en-US" smtClean="0"/>
              <a:t>3/7/2018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1B59FB1-79EA-40B1-A2BB-DC058BA516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14DDA32-B33B-41E5-B4C7-2878484EC5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AD352-7273-41DE-A1D9-01A60A75F6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1369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EBE9B5-F753-4ABF-9F2C-B2F247898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C1C94B3-98DB-4428-B5AF-4E6B8721E7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DCCED-5EF8-4F64-826F-CCF67428E603}" type="datetimeFigureOut">
              <a:rPr lang="en-US" smtClean="0"/>
              <a:t>3/7/2018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4554C2-82BC-4C05-905C-F517F9E50D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C0CE90-B95D-4F36-9A99-7078560A3F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AD352-7273-41DE-A1D9-01A60A75F6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0842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6910CA8-9909-422E-8F1C-562355B93F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DCCED-5EF8-4F64-826F-CCF67428E603}" type="datetimeFigureOut">
              <a:rPr lang="en-US" smtClean="0"/>
              <a:t>3/7/2018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A94CC3F-37BF-4CDF-9567-0E8673191B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3A15C0-692B-43FF-B6B4-18CA353F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AD352-7273-41DE-A1D9-01A60A75F6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7210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C0BA4-70AD-4546-BA05-C22D7C8294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11A23F-7F86-432A-87B4-61BEFDB869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85D3C4-DE08-46AD-88A5-72921262A1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E14303-0315-4A78-BEFC-6267A091F3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DCCED-5EF8-4F64-826F-CCF67428E603}" type="datetimeFigureOut">
              <a:rPr lang="en-US" smtClean="0"/>
              <a:t>3/7/2018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C1A998-F955-45FC-95DC-8F1CC60184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883A63-E25F-42A7-9745-59BBF358A2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AD352-7273-41DE-A1D9-01A60A75F6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0698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139DF-75DC-4F82-9811-B52699704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E269C90-94FF-4DA6-981A-B7A43DFBFBA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4D34D2-A8AB-49EC-B3ED-2D3681B585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F25959-6F1B-4F14-9D5B-851B3C94A4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DCCED-5EF8-4F64-826F-CCF67428E603}" type="datetimeFigureOut">
              <a:rPr lang="en-US" smtClean="0"/>
              <a:t>3/7/2018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EBE098-EEF2-4BBA-86B2-AA3636BBA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4323AB-076E-4C57-92AF-A959AD480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AD352-7273-41DE-A1D9-01A60A75F6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1985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22AB97E-716F-47F4-82DC-46C5F9CB26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010D51-5C6D-4E7D-BC02-C893A1C991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3F282E-55C9-443F-A5D6-A803A524352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CDCCED-5EF8-4F64-826F-CCF67428E603}" type="datetimeFigureOut">
              <a:rPr lang="en-US" smtClean="0"/>
              <a:t>3/7/2018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E259C8-502E-4357-8C9E-C7434956CB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B4EAA9-6FE4-44E8-AD34-8D62C173C6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1AD352-7273-41DE-A1D9-01A60A75F6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533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sv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sv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sv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sv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svg"/><Relationship Id="rId5" Type="http://schemas.openxmlformats.org/officeDocument/2006/relationships/image" Target="../media/image51.png"/><Relationship Id="rId4" Type="http://schemas.openxmlformats.org/officeDocument/2006/relationships/image" Target="../media/image50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sv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sv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sv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sv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sv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sv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svg"/><Relationship Id="rId4" Type="http://schemas.openxmlformats.org/officeDocument/2006/relationships/image" Target="../media/image68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sv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sv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7" Type="http://schemas.openxmlformats.org/officeDocument/2006/relationships/image" Target="../media/image23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9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4AED8826-A088-4D1D-8B4F-ABB1E0F2799D}"/>
              </a:ext>
            </a:extLst>
          </p:cNvPr>
          <p:cNvSpPr/>
          <p:nvPr/>
        </p:nvSpPr>
        <p:spPr>
          <a:xfrm>
            <a:off x="8715983" y="6430419"/>
            <a:ext cx="3667328" cy="563768"/>
          </a:xfrm>
          <a:prstGeom prst="rect">
            <a:avLst/>
          </a:prstGeom>
          <a:solidFill>
            <a:schemeClr val="bg2">
              <a:lumMod val="90000"/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24E487-61E1-4801-ACA1-42010EEB2C3B}"/>
              </a:ext>
            </a:extLst>
          </p:cNvPr>
          <p:cNvSpPr txBox="1"/>
          <p:nvPr/>
        </p:nvSpPr>
        <p:spPr>
          <a:xfrm>
            <a:off x="157527" y="1594717"/>
            <a:ext cx="5105138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0" dirty="0">
                <a:solidFill>
                  <a:srgbClr val="5FA6A9"/>
                </a:solidFill>
                <a:latin typeface="Montserrat SemiBold" panose="00000700000000000000" pitchFamily="2" charset="0"/>
              </a:rPr>
              <a:t>REDUCE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C5199A-ABC4-4897-91C3-2A286E849BAF}"/>
              </a:ext>
            </a:extLst>
          </p:cNvPr>
          <p:cNvSpPr txBox="1"/>
          <p:nvPr/>
        </p:nvSpPr>
        <p:spPr>
          <a:xfrm>
            <a:off x="157527" y="2553736"/>
            <a:ext cx="10035118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0" dirty="0">
                <a:solidFill>
                  <a:srgbClr val="5FA6A9"/>
                </a:solidFill>
                <a:latin typeface="Montserrat SemiBold" panose="00000700000000000000" pitchFamily="2" charset="0"/>
              </a:rPr>
              <a:t>MANUAL TESTING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A0BE32-7257-4855-80DD-F21488B839FA}"/>
              </a:ext>
            </a:extLst>
          </p:cNvPr>
          <p:cNvSpPr txBox="1"/>
          <p:nvPr/>
        </p:nvSpPr>
        <p:spPr>
          <a:xfrm>
            <a:off x="157527" y="3564948"/>
            <a:ext cx="1018934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Keep Calm Med" pitchFamily="2" charset="0"/>
              </a:rPr>
              <a:t>ONE </a:t>
            </a:r>
            <a:r>
              <a:rPr lang="en-US" sz="8000" b="1" dirty="0">
                <a:solidFill>
                  <a:srgbClr val="C84D64"/>
                </a:solidFill>
                <a:latin typeface="Keep Calm Med" pitchFamily="2" charset="0"/>
              </a:rPr>
              <a:t>WEIRD</a:t>
            </a:r>
            <a:r>
              <a:rPr lang="en-US" sz="4800" dirty="0">
                <a:solidFill>
                  <a:schemeClr val="bg1"/>
                </a:solidFill>
                <a:latin typeface="Keep Calm Med" pitchFamily="2" charset="0"/>
              </a:rPr>
              <a:t> TRICK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C21290B-07F0-4291-955B-115E10A53F70}"/>
              </a:ext>
            </a:extLst>
          </p:cNvPr>
          <p:cNvSpPr txBox="1"/>
          <p:nvPr/>
        </p:nvSpPr>
        <p:spPr>
          <a:xfrm>
            <a:off x="226183" y="3672783"/>
            <a:ext cx="1645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Multicolore " panose="02000000000000000000" pitchFamily="50" charset="0"/>
              </a:rPr>
              <a:t>WITH THIS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226731-65F0-4DE4-AE03-AA5CDF1806B7}"/>
              </a:ext>
            </a:extLst>
          </p:cNvPr>
          <p:cNvSpPr txBox="1"/>
          <p:nvPr/>
        </p:nvSpPr>
        <p:spPr>
          <a:xfrm>
            <a:off x="8861898" y="6457890"/>
            <a:ext cx="42509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Keep Calm Med" pitchFamily="2" charset="0"/>
              </a:rPr>
              <a:t>FIND OUT HOW</a:t>
            </a:r>
          </a:p>
        </p:txBody>
      </p:sp>
      <p:pic>
        <p:nvPicPr>
          <p:cNvPr id="11" name="Graphic 10" descr="Line Arrow: Straight">
            <a:extLst>
              <a:ext uri="{FF2B5EF4-FFF2-40B4-BE49-F238E27FC236}">
                <a16:creationId xmlns:a16="http://schemas.microsoft.com/office/drawing/2014/main" id="{D92DBA38-9C92-4E6F-8FF4-ABAA3F6CDA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11186809" y="620074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3994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84D6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2C8CA0C-AA8C-4165-BE93-AAFC3F3336BC}"/>
              </a:ext>
            </a:extLst>
          </p:cNvPr>
          <p:cNvSpPr txBox="1"/>
          <p:nvPr/>
        </p:nvSpPr>
        <p:spPr>
          <a:xfrm>
            <a:off x="393826" y="400448"/>
            <a:ext cx="69233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b="1" dirty="0">
                <a:latin typeface="Helvetica" panose="020B0604020202030204" pitchFamily="34" charset="0"/>
              </a:rPr>
              <a:t>what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8D1C05-86DA-4556-A1CA-E02D007EFB25}"/>
              </a:ext>
            </a:extLst>
          </p:cNvPr>
          <p:cNvSpPr txBox="1"/>
          <p:nvPr/>
        </p:nvSpPr>
        <p:spPr>
          <a:xfrm>
            <a:off x="393824" y="1416430"/>
            <a:ext cx="69233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b="1" dirty="0">
                <a:latin typeface="Helvetica" panose="020B0604020202030204" pitchFamily="34" charset="0"/>
              </a:rPr>
              <a:t>makes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4EA4D8-F70F-4FBD-BFA8-4F09FEDD32B1}"/>
              </a:ext>
            </a:extLst>
          </p:cNvPr>
          <p:cNvSpPr txBox="1"/>
          <p:nvPr/>
        </p:nvSpPr>
        <p:spPr>
          <a:xfrm>
            <a:off x="393823" y="2498240"/>
            <a:ext cx="69233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b="1" dirty="0">
                <a:latin typeface="Helvetica" panose="020B0604020202030204" pitchFamily="34" charset="0"/>
              </a:rPr>
              <a:t>a good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4FDF33-CB67-4BFB-9475-EA0D8FB5C9F2}"/>
              </a:ext>
            </a:extLst>
          </p:cNvPr>
          <p:cNvSpPr txBox="1"/>
          <p:nvPr/>
        </p:nvSpPr>
        <p:spPr>
          <a:xfrm>
            <a:off x="298575" y="3757832"/>
            <a:ext cx="8804026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0" b="1" dirty="0">
                <a:solidFill>
                  <a:schemeClr val="bg1"/>
                </a:solidFill>
                <a:latin typeface="Helvetica" panose="020B0604020202030204" pitchFamily="34" charset="0"/>
              </a:rPr>
              <a:t>unit test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0410929-754B-4C00-86E8-2E0A8A75F4FB}"/>
              </a:ext>
            </a:extLst>
          </p:cNvPr>
          <p:cNvSpPr txBox="1"/>
          <p:nvPr/>
        </p:nvSpPr>
        <p:spPr>
          <a:xfrm>
            <a:off x="7752034" y="-464374"/>
            <a:ext cx="4046140" cy="77867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0" b="1" dirty="0">
                <a:solidFill>
                  <a:schemeClr val="bg1"/>
                </a:solidFill>
                <a:latin typeface="Helvetica" panose="020B0604020202030204" pitchFamily="34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8715711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33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drawing of a cartoon character&#10;&#10;Description generated with high confidence">
            <a:extLst>
              <a:ext uri="{FF2B5EF4-FFF2-40B4-BE49-F238E27FC236}">
                <a16:creationId xmlns:a16="http://schemas.microsoft.com/office/drawing/2014/main" id="{80B8686F-787B-44D0-96D4-4268C3628C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5225" y="1262062"/>
            <a:ext cx="4781550" cy="433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4396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BEE2A2E8-1C9C-4C4D-8422-351BA85EBD2B}"/>
              </a:ext>
            </a:extLst>
          </p:cNvPr>
          <p:cNvSpPr/>
          <p:nvPr/>
        </p:nvSpPr>
        <p:spPr>
          <a:xfrm>
            <a:off x="7616757" y="-778212"/>
            <a:ext cx="5865779" cy="2830749"/>
          </a:xfrm>
          <a:prstGeom prst="ellipse">
            <a:avLst/>
          </a:prstGeom>
          <a:solidFill>
            <a:schemeClr val="tx1">
              <a:lumMod val="95000"/>
              <a:lumOff val="5000"/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C3337C5-0F9E-4C48-A608-68644D251495}"/>
              </a:ext>
            </a:extLst>
          </p:cNvPr>
          <p:cNvSpPr txBox="1"/>
          <p:nvPr/>
        </p:nvSpPr>
        <p:spPr>
          <a:xfrm>
            <a:off x="8366621" y="331140"/>
            <a:ext cx="38253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rgbClr val="EAAE54"/>
                </a:solidFill>
                <a:latin typeface="Star Jedi Hollow" panose="040B0000000000000000" pitchFamily="82" charset="0"/>
              </a:rPr>
              <a:t>isolated</a:t>
            </a:r>
          </a:p>
        </p:txBody>
      </p:sp>
    </p:spTree>
    <p:extLst>
      <p:ext uri="{BB962C8B-B14F-4D97-AF65-F5344CB8AC3E}">
        <p14:creationId xmlns:p14="http://schemas.microsoft.com/office/powerpoint/2010/main" val="42500469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83E8CD2-5B3C-4466-A0DD-52BDE71A2B75}"/>
              </a:ext>
            </a:extLst>
          </p:cNvPr>
          <p:cNvSpPr txBox="1"/>
          <p:nvPr/>
        </p:nvSpPr>
        <p:spPr>
          <a:xfrm rot="20482783">
            <a:off x="1065865" y="1085931"/>
            <a:ext cx="4907996" cy="1569660"/>
          </a:xfrm>
          <a:prstGeom prst="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lin ang="13500000" scaled="1"/>
            <a:tileRect/>
          </a:gradFill>
          <a:ln>
            <a:noFill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  <p:txBody>
          <a:bodyPr wrap="square" rtlCol="0">
            <a:spAutoFit/>
          </a:bodyPr>
          <a:lstStyle/>
          <a:p>
            <a:r>
              <a:rPr lang="en-US" sz="9600" dirty="0">
                <a:solidFill>
                  <a:schemeClr val="bg1"/>
                </a:solidFill>
                <a:latin typeface="American Captain" pitchFamily="2" charset="0"/>
              </a:rPr>
              <a:t>REPEATABLE</a:t>
            </a:r>
          </a:p>
        </p:txBody>
      </p:sp>
      <p:pic>
        <p:nvPicPr>
          <p:cNvPr id="3" name="Graphic 2" descr="Line Arrow: Counterclockwise curve">
            <a:extLst>
              <a:ext uri="{FF2B5EF4-FFF2-40B4-BE49-F238E27FC236}">
                <a16:creationId xmlns:a16="http://schemas.microsoft.com/office/drawing/2014/main" id="{3FCF9C3D-AB5D-4E42-AC46-C3924D0B1C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8064150">
            <a:off x="8566558" y="513826"/>
            <a:ext cx="914400" cy="914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4560273-A271-44BB-8447-B252601A9313}"/>
              </a:ext>
            </a:extLst>
          </p:cNvPr>
          <p:cNvSpPr txBox="1"/>
          <p:nvPr/>
        </p:nvSpPr>
        <p:spPr>
          <a:xfrm>
            <a:off x="8716162" y="1002485"/>
            <a:ext cx="21140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Mathilde" panose="03050500000000020004" pitchFamily="66" charset="0"/>
              </a:rPr>
              <a:t>that’s some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5916C67-CEF4-4BD2-ABFC-2059A60552C3}"/>
              </a:ext>
            </a:extLst>
          </p:cNvPr>
          <p:cNvSpPr txBox="1"/>
          <p:nvPr/>
        </p:nvSpPr>
        <p:spPr>
          <a:xfrm>
            <a:off x="8716162" y="1244644"/>
            <a:ext cx="21895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Mathilde" panose="03050500000000020004" pitchFamily="66" charset="0"/>
              </a:rPr>
              <a:t>pretty nice hair</a:t>
            </a:r>
          </a:p>
        </p:txBody>
      </p:sp>
    </p:spTree>
    <p:extLst>
      <p:ext uri="{BB962C8B-B14F-4D97-AF65-F5344CB8AC3E}">
        <p14:creationId xmlns:p14="http://schemas.microsoft.com/office/powerpoint/2010/main" val="25955244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4C4917A-6ACC-4F68-BE42-02D4E86E01FE}"/>
              </a:ext>
            </a:extLst>
          </p:cNvPr>
          <p:cNvSpPr txBox="1"/>
          <p:nvPr/>
        </p:nvSpPr>
        <p:spPr>
          <a:xfrm>
            <a:off x="290947" y="4227349"/>
            <a:ext cx="3431822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7200" dirty="0">
                <a:ln w="15875">
                  <a:solidFill>
                    <a:schemeClr val="bg1"/>
                  </a:solidFill>
                </a:ln>
                <a:solidFill>
                  <a:srgbClr val="4968AB"/>
                </a:solidFill>
                <a:latin typeface="Beauty and the Beast" pitchFamily="2" charset="0"/>
              </a:rPr>
              <a:t>self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28C1ED-4E38-4BA8-BAE3-5FE236D231AB}"/>
              </a:ext>
            </a:extLst>
          </p:cNvPr>
          <p:cNvSpPr txBox="1"/>
          <p:nvPr/>
        </p:nvSpPr>
        <p:spPr>
          <a:xfrm>
            <a:off x="528630" y="5208113"/>
            <a:ext cx="651368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>
                <a:ln w="15875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bg1"/>
                </a:solidFill>
                <a:latin typeface="Beauty and the Beast" pitchFamily="2" charset="0"/>
              </a:rPr>
              <a:t>checking</a:t>
            </a:r>
          </a:p>
        </p:txBody>
      </p:sp>
    </p:spTree>
    <p:extLst>
      <p:ext uri="{BB962C8B-B14F-4D97-AF65-F5344CB8AC3E}">
        <p14:creationId xmlns:p14="http://schemas.microsoft.com/office/powerpoint/2010/main" val="39936796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36DFD91-E444-47B0-ABA6-86C37657D965}"/>
              </a:ext>
            </a:extLst>
          </p:cNvPr>
          <p:cNvSpPr txBox="1"/>
          <p:nvPr/>
        </p:nvSpPr>
        <p:spPr>
          <a:xfrm>
            <a:off x="7080985" y="3687983"/>
            <a:ext cx="51110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>
                <a:ln>
                  <a:solidFill>
                    <a:schemeClr val="bg1"/>
                  </a:solidFill>
                </a:ln>
                <a:solidFill>
                  <a:srgbClr val="4968AB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Keep Calm Med" pitchFamily="2" charset="0"/>
              </a:rPr>
              <a:t>timely</a:t>
            </a:r>
          </a:p>
        </p:txBody>
      </p:sp>
      <p:pic>
        <p:nvPicPr>
          <p:cNvPr id="6" name="Graphic 5" descr="Line Arrow: Counterclockwise curve">
            <a:extLst>
              <a:ext uri="{FF2B5EF4-FFF2-40B4-BE49-F238E27FC236}">
                <a16:creationId xmlns:a16="http://schemas.microsoft.com/office/drawing/2014/main" id="{F7D225BE-8650-481D-96B8-3AA725DA08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7129455">
            <a:off x="6002805" y="385176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8682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FF7F045-7DDA-4BA5-A24E-45980DFC7B84}"/>
              </a:ext>
            </a:extLst>
          </p:cNvPr>
          <p:cNvSpPr txBox="1"/>
          <p:nvPr/>
        </p:nvSpPr>
        <p:spPr>
          <a:xfrm>
            <a:off x="1684421" y="2733575"/>
            <a:ext cx="938463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>
                <a:solidFill>
                  <a:srgbClr val="EAAE54"/>
                </a:solidFill>
                <a:effectLst>
                  <a:outerShdw blurRad="50800" dist="50800" dir="5400000" algn="ctr" rotWithShape="0">
                    <a:srgbClr val="000000">
                      <a:alpha val="77000"/>
                    </a:srgbClr>
                  </a:outerShdw>
                </a:effectLst>
                <a:latin typeface="Krabby Patty" panose="02000000000000000000" pitchFamily="2" charset="0"/>
              </a:rPr>
              <a:t>7 HOURS LATER</a:t>
            </a:r>
          </a:p>
        </p:txBody>
      </p:sp>
    </p:spTree>
    <p:extLst>
      <p:ext uri="{BB962C8B-B14F-4D97-AF65-F5344CB8AC3E}">
        <p14:creationId xmlns:p14="http://schemas.microsoft.com/office/powerpoint/2010/main" val="37598538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0D5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B211F07-A20E-484B-AF3A-0C73F3A798A8}"/>
              </a:ext>
            </a:extLst>
          </p:cNvPr>
          <p:cNvSpPr txBox="1"/>
          <p:nvPr/>
        </p:nvSpPr>
        <p:spPr>
          <a:xfrm>
            <a:off x="452387" y="784169"/>
            <a:ext cx="446131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0" dirty="0">
                <a:latin typeface="Keep Calm Med" pitchFamily="2" charset="0"/>
              </a:rPr>
              <a:t>unit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2AED63-B290-42CE-82B2-C655027A4476}"/>
              </a:ext>
            </a:extLst>
          </p:cNvPr>
          <p:cNvSpPr txBox="1"/>
          <p:nvPr/>
        </p:nvSpPr>
        <p:spPr>
          <a:xfrm>
            <a:off x="452387" y="2973093"/>
            <a:ext cx="6708808" cy="1631216"/>
          </a:xfrm>
          <a:prstGeom prst="rect">
            <a:avLst/>
          </a:prstGeom>
          <a:solidFill>
            <a:srgbClr val="60D55E"/>
          </a:solidFill>
        </p:spPr>
        <p:txBody>
          <a:bodyPr wrap="square" rtlCol="0">
            <a:spAutoFit/>
          </a:bodyPr>
          <a:lstStyle/>
          <a:p>
            <a:r>
              <a:rPr lang="en-US" sz="10000" dirty="0">
                <a:solidFill>
                  <a:schemeClr val="bg1"/>
                </a:solidFill>
                <a:latin typeface="Keep Calm Med" pitchFamily="2" charset="0"/>
              </a:rPr>
              <a:t>testing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9EA6014-6F6C-4573-9C26-BBBCD2975960}"/>
              </a:ext>
            </a:extLst>
          </p:cNvPr>
          <p:cNvCxnSpPr>
            <a:cxnSpLocks/>
          </p:cNvCxnSpPr>
          <p:nvPr/>
        </p:nvCxnSpPr>
        <p:spPr>
          <a:xfrm>
            <a:off x="279133" y="3031958"/>
            <a:ext cx="521689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F9365E2-5BB0-4445-9E6E-77511D2DF5F0}"/>
              </a:ext>
            </a:extLst>
          </p:cNvPr>
          <p:cNvSpPr txBox="1"/>
          <p:nvPr/>
        </p:nvSpPr>
        <p:spPr>
          <a:xfrm rot="16200000">
            <a:off x="8310612" y="3082750"/>
            <a:ext cx="6858000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900" dirty="0">
                <a:solidFill>
                  <a:schemeClr val="bg1">
                    <a:alpha val="49000"/>
                  </a:schemeClr>
                </a:solidFill>
                <a:latin typeface="Montserrat Medium" panose="00000600000000000000" pitchFamily="2" charset="0"/>
              </a:rPr>
              <a:t>are we talking about this?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58E71FF-7ADA-4585-B92B-096978A74E5E}"/>
              </a:ext>
            </a:extLst>
          </p:cNvPr>
          <p:cNvSpPr txBox="1"/>
          <p:nvPr/>
        </p:nvSpPr>
        <p:spPr>
          <a:xfrm rot="16200000">
            <a:off x="6786982" y="1707763"/>
            <a:ext cx="7130375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500" dirty="0">
                <a:solidFill>
                  <a:schemeClr val="tx1">
                    <a:alpha val="8000"/>
                  </a:schemeClr>
                </a:solidFill>
                <a:latin typeface="Keep Calm Med" pitchFamily="2" charset="0"/>
              </a:rPr>
              <a:t>WHY</a:t>
            </a:r>
          </a:p>
        </p:txBody>
      </p:sp>
    </p:spTree>
    <p:extLst>
      <p:ext uri="{BB962C8B-B14F-4D97-AF65-F5344CB8AC3E}">
        <p14:creationId xmlns:p14="http://schemas.microsoft.com/office/powerpoint/2010/main" val="27922519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0D5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E860DF3-9A9A-4E23-9C9D-528A50728A7F}"/>
              </a:ext>
            </a:extLst>
          </p:cNvPr>
          <p:cNvSpPr txBox="1"/>
          <p:nvPr/>
        </p:nvSpPr>
        <p:spPr>
          <a:xfrm>
            <a:off x="3944754" y="3244334"/>
            <a:ext cx="4302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Keep Calm Med" pitchFamily="2" charset="0"/>
              </a:rPr>
              <a:t>less time performing </a:t>
            </a:r>
            <a:r>
              <a:rPr lang="en-US" dirty="0">
                <a:solidFill>
                  <a:schemeClr val="bg1"/>
                </a:solidFill>
                <a:latin typeface="Keep Calm Med" pitchFamily="2" charset="0"/>
              </a:rPr>
              <a:t>manual</a:t>
            </a:r>
            <a:r>
              <a:rPr lang="en-US" dirty="0">
                <a:latin typeface="Keep Calm Med" pitchFamily="2" charset="0"/>
              </a:rPr>
              <a:t> tests</a:t>
            </a:r>
          </a:p>
        </p:txBody>
      </p:sp>
      <p:pic>
        <p:nvPicPr>
          <p:cNvPr id="6" name="Graphic 5" descr="Stopwatch">
            <a:extLst>
              <a:ext uri="{FF2B5EF4-FFF2-40B4-BE49-F238E27FC236}">
                <a16:creationId xmlns:a16="http://schemas.microsoft.com/office/drawing/2014/main" id="{53831187-AA66-4878-ADDD-0D95F47FE1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38800" y="449184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5680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0D5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E860DF3-9A9A-4E23-9C9D-528A50728A7F}"/>
              </a:ext>
            </a:extLst>
          </p:cNvPr>
          <p:cNvSpPr txBox="1"/>
          <p:nvPr/>
        </p:nvSpPr>
        <p:spPr>
          <a:xfrm>
            <a:off x="3944754" y="3244334"/>
            <a:ext cx="4302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Keep Calm Med" pitchFamily="2" charset="0"/>
              </a:rPr>
              <a:t>protection against </a:t>
            </a:r>
            <a:r>
              <a:rPr lang="en-US" dirty="0">
                <a:solidFill>
                  <a:schemeClr val="bg1"/>
                </a:solidFill>
                <a:latin typeface="Keep Calm Med" pitchFamily="2" charset="0"/>
              </a:rPr>
              <a:t>regression</a:t>
            </a:r>
          </a:p>
        </p:txBody>
      </p:sp>
      <p:pic>
        <p:nvPicPr>
          <p:cNvPr id="6" name="Graphic 5" descr="Lock">
            <a:extLst>
              <a:ext uri="{FF2B5EF4-FFF2-40B4-BE49-F238E27FC236}">
                <a16:creationId xmlns:a16="http://schemas.microsoft.com/office/drawing/2014/main" id="{53831187-AA66-4878-ADDD-0D95F47FE1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38800" y="449184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6864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9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s://lh5.googleusercontent.com/LpuvL0V8B7r4BUPwJIRuJ-ZJvgcsCPxYEsCxDq3tffc7SC0T6ILjxMsFlIzsfxsQ6tEv__AcP6bmg7MMI7JcGJb9edOSiZ5ZV8wiHhcHGT0aABPasXHkau3fwwLjSBFGM-pWXXTZ6-UiUwGqnQ">
            <a:extLst>
              <a:ext uri="{FF2B5EF4-FFF2-40B4-BE49-F238E27FC236}">
                <a16:creationId xmlns:a16="http://schemas.microsoft.com/office/drawing/2014/main" id="{A47D811A-8DA7-4EA0-997E-9215B6EA64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677" y="4528126"/>
            <a:ext cx="2207932" cy="1835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https://lh6.googleusercontent.com/3oohdoU7ok-71Rzd19S6KLhqyINU0jk76HnQ8SB7-TOK50t8fEU2WYXkRakYFl6H0tqc-ySNz2_XvAD8IVepCOndsBi_k6-CiHbbnRwO9Ei_trSCMqLzx2HPF3KTKUEnh6om5l1dWr2llVJMDA">
            <a:extLst>
              <a:ext uri="{FF2B5EF4-FFF2-40B4-BE49-F238E27FC236}">
                <a16:creationId xmlns:a16="http://schemas.microsoft.com/office/drawing/2014/main" id="{C000C905-E4BE-47F2-86A6-442F414761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3034" y="4497108"/>
            <a:ext cx="1835343" cy="1835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lh5.googleusercontent.com/EY5FCC4L9xBJIABtj9vEogHrpFwi1m-2vUS7pcMeOi7kc1GB9gu0pmZmMXH44cCcHXkmBtYwqK2jk1G8n9t6M6K3_XTLUbbqEacC_DfEwCgPlRROhnjebNBDr_R4xZzRCzRVTlCLyeVFe8cPWQ">
            <a:extLst>
              <a:ext uri="{FF2B5EF4-FFF2-40B4-BE49-F238E27FC236}">
                <a16:creationId xmlns:a16="http://schemas.microsoft.com/office/drawing/2014/main" id="{EA3C53DE-68DE-4069-B12F-AC554D5661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1171" y="898555"/>
            <a:ext cx="2759071" cy="1241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camo.githubusercontent.com/c037c1f226e94605ca4cef4199c7135dd49a2a74/687474703a2f2f657865726369736d2e696f2f747261636b732f666f727472616e2f69636f6e">
            <a:extLst>
              <a:ext uri="{FF2B5EF4-FFF2-40B4-BE49-F238E27FC236}">
                <a16:creationId xmlns:a16="http://schemas.microsoft.com/office/drawing/2014/main" id="{FB9CDC60-6C57-4F63-BDD0-5E077AE845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848" y="494531"/>
            <a:ext cx="1839932" cy="1835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0683A2F-1796-45DF-9E69-AD7510B6B66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756" y="2917143"/>
            <a:ext cx="2415074" cy="767748"/>
          </a:xfrm>
          <a:prstGeom prst="rect">
            <a:avLst/>
          </a:prstGeom>
        </p:spPr>
      </p:pic>
      <p:pic>
        <p:nvPicPr>
          <p:cNvPr id="1034" name="Picture 10" descr="Reeses Pieces">
            <a:extLst>
              <a:ext uri="{FF2B5EF4-FFF2-40B4-BE49-F238E27FC236}">
                <a16:creationId xmlns:a16="http://schemas.microsoft.com/office/drawing/2014/main" id="{35FA325D-5444-474C-B925-39755DA191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9413" y="2673103"/>
            <a:ext cx="1169348" cy="1169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AA5A423-7512-4E85-A3EC-A918E795648D}"/>
              </a:ext>
            </a:extLst>
          </p:cNvPr>
          <p:cNvSpPr txBox="1"/>
          <p:nvPr/>
        </p:nvSpPr>
        <p:spPr>
          <a:xfrm>
            <a:off x="3916743" y="2615635"/>
            <a:ext cx="52706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rgbClr val="C84D64"/>
                </a:solidFill>
                <a:latin typeface="Keep Calm Med" pitchFamily="2" charset="0"/>
              </a:rPr>
              <a:t>JOHN</a:t>
            </a:r>
            <a:r>
              <a:rPr lang="en-US" sz="6600" dirty="0">
                <a:solidFill>
                  <a:srgbClr val="EAAE5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REESE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37C944-6135-4E27-A91F-829571EC1217}"/>
              </a:ext>
            </a:extLst>
          </p:cNvPr>
          <p:cNvSpPr txBox="1"/>
          <p:nvPr/>
        </p:nvSpPr>
        <p:spPr>
          <a:xfrm>
            <a:off x="3923772" y="3530587"/>
            <a:ext cx="2172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Montserrat Light" panose="00000400000000000000" pitchFamily="2" charset="0"/>
              </a:rPr>
              <a:t>reesespieces.io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25B954A-1F91-4C8F-8AEB-38A3E61DE0D8}"/>
              </a:ext>
            </a:extLst>
          </p:cNvPr>
          <p:cNvSpPr txBox="1"/>
          <p:nvPr/>
        </p:nvSpPr>
        <p:spPr>
          <a:xfrm>
            <a:off x="9533034" y="2823963"/>
            <a:ext cx="25107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Mathilde" panose="03050500000000020004" pitchFamily="66" charset="0"/>
              </a:rPr>
              <a:t>It really bothers me that this space is empty.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43823F-9CB0-4E5A-94F5-028AA6E4443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087" y="911565"/>
            <a:ext cx="4583468" cy="9266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86503E8-5DF1-410A-9C3C-CB100BE9C82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0195" y="5046638"/>
            <a:ext cx="4971252" cy="899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7695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0D5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E860DF3-9A9A-4E23-9C9D-528A50728A7F}"/>
              </a:ext>
            </a:extLst>
          </p:cNvPr>
          <p:cNvSpPr txBox="1"/>
          <p:nvPr/>
        </p:nvSpPr>
        <p:spPr>
          <a:xfrm>
            <a:off x="3944754" y="3244334"/>
            <a:ext cx="4302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Keep Calm Med" pitchFamily="2" charset="0"/>
              </a:rPr>
              <a:t>executable</a:t>
            </a:r>
            <a:r>
              <a:rPr lang="en-US" dirty="0">
                <a:latin typeface="Keep Calm Med" pitchFamily="2" charset="0"/>
              </a:rPr>
              <a:t> documentation</a:t>
            </a:r>
            <a:endParaRPr lang="en-US" dirty="0">
              <a:solidFill>
                <a:schemeClr val="bg1"/>
              </a:solidFill>
              <a:latin typeface="Keep Calm Med" pitchFamily="2" charset="0"/>
            </a:endParaRPr>
          </a:p>
        </p:txBody>
      </p:sp>
      <p:pic>
        <p:nvPicPr>
          <p:cNvPr id="6" name="Graphic 5" descr="Gears">
            <a:extLst>
              <a:ext uri="{FF2B5EF4-FFF2-40B4-BE49-F238E27FC236}">
                <a16:creationId xmlns:a16="http://schemas.microsoft.com/office/drawing/2014/main" id="{53831187-AA66-4878-ADDD-0D95F47FE1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38800" y="449184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9235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0D5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E860DF3-9A9A-4E23-9C9D-528A50728A7F}"/>
              </a:ext>
            </a:extLst>
          </p:cNvPr>
          <p:cNvSpPr txBox="1"/>
          <p:nvPr/>
        </p:nvSpPr>
        <p:spPr>
          <a:xfrm>
            <a:off x="3944754" y="3244334"/>
            <a:ext cx="4302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Keep Calm Med" pitchFamily="2" charset="0"/>
              </a:rPr>
              <a:t>less </a:t>
            </a:r>
            <a:r>
              <a:rPr lang="en-US" dirty="0">
                <a:solidFill>
                  <a:schemeClr val="bg1"/>
                </a:solidFill>
                <a:latin typeface="Keep Calm Med" pitchFamily="2" charset="0"/>
              </a:rPr>
              <a:t>coupled</a:t>
            </a:r>
            <a:r>
              <a:rPr lang="en-US" dirty="0">
                <a:latin typeface="Keep Calm Med" pitchFamily="2" charset="0"/>
              </a:rPr>
              <a:t> design</a:t>
            </a:r>
          </a:p>
        </p:txBody>
      </p:sp>
      <p:pic>
        <p:nvPicPr>
          <p:cNvPr id="6" name="Graphic 5" descr="Network">
            <a:extLst>
              <a:ext uri="{FF2B5EF4-FFF2-40B4-BE49-F238E27FC236}">
                <a16:creationId xmlns:a16="http://schemas.microsoft.com/office/drawing/2014/main" id="{53831187-AA66-4878-ADDD-0D95F47FE1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38800" y="449184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554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9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CF2C683-55B9-4B0F-9E8D-9577770632E5}"/>
              </a:ext>
            </a:extLst>
          </p:cNvPr>
          <p:cNvSpPr txBox="1"/>
          <p:nvPr/>
        </p:nvSpPr>
        <p:spPr>
          <a:xfrm>
            <a:off x="3253338" y="1467538"/>
            <a:ext cx="255069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0" dirty="0">
                <a:solidFill>
                  <a:srgbClr val="C84D64"/>
                </a:solidFill>
                <a:latin typeface="Tw Cen MT Condensed Extra Bold" panose="020B0803020202020204" pitchFamily="34" charset="0"/>
              </a:rPr>
              <a:t>NO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D21109-01C0-4C22-8A72-8F69437EC1B5}"/>
              </a:ext>
            </a:extLst>
          </p:cNvPr>
          <p:cNvSpPr txBox="1"/>
          <p:nvPr/>
        </p:nvSpPr>
        <p:spPr>
          <a:xfrm>
            <a:off x="3185961" y="2184934"/>
            <a:ext cx="6516304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0" dirty="0">
                <a:solidFill>
                  <a:schemeClr val="bg1"/>
                </a:solidFill>
                <a:latin typeface="Tw Cen MT Condensed Extra Bold" panose="020B0803020202020204" pitchFamily="34" charset="0"/>
              </a:rPr>
              <a:t>SILVER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B8D4BD-13C2-42CA-91E7-60156D19823F}"/>
              </a:ext>
            </a:extLst>
          </p:cNvPr>
          <p:cNvSpPr txBox="1"/>
          <p:nvPr/>
        </p:nvSpPr>
        <p:spPr>
          <a:xfrm>
            <a:off x="4764504" y="3671771"/>
            <a:ext cx="766171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0" dirty="0">
                <a:solidFill>
                  <a:srgbClr val="C84D64"/>
                </a:solidFill>
                <a:latin typeface="Tw Cen MT Condensed Extra Bold" panose="020B0803020202020204" pitchFamily="34" charset="0"/>
              </a:rPr>
              <a:t>BULLET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6878A85-1BE6-4DA1-8C6A-66C7DAE1364C}"/>
              </a:ext>
            </a:extLst>
          </p:cNvPr>
          <p:cNvSpPr txBox="1"/>
          <p:nvPr/>
        </p:nvSpPr>
        <p:spPr>
          <a:xfrm>
            <a:off x="5796327" y="6072428"/>
            <a:ext cx="63956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Montserrat Light" panose="00000400000000000000" pitchFamily="2" charset="0"/>
              </a:rPr>
              <a:t>Mythical Man-Month, “No Silver Bullet”</a:t>
            </a:r>
          </a:p>
          <a:p>
            <a:r>
              <a:rPr lang="en-US" b="1" dirty="0">
                <a:solidFill>
                  <a:schemeClr val="bg1"/>
                </a:solidFill>
                <a:latin typeface="Montserrat Light" panose="00000400000000000000" pitchFamily="2" charset="0"/>
              </a:rPr>
              <a:t>Essence and Accident In Software Engineering, Part 16</a:t>
            </a:r>
          </a:p>
        </p:txBody>
      </p:sp>
    </p:spTree>
    <p:extLst>
      <p:ext uri="{BB962C8B-B14F-4D97-AF65-F5344CB8AC3E}">
        <p14:creationId xmlns:p14="http://schemas.microsoft.com/office/powerpoint/2010/main" val="31772455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9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E860DF3-9A9A-4E23-9C9D-528A50728A7F}"/>
              </a:ext>
            </a:extLst>
          </p:cNvPr>
          <p:cNvSpPr txBox="1"/>
          <p:nvPr/>
        </p:nvSpPr>
        <p:spPr>
          <a:xfrm>
            <a:off x="3944754" y="3244334"/>
            <a:ext cx="4302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Keep Calm Med" pitchFamily="2" charset="0"/>
              </a:rPr>
              <a:t>slows </a:t>
            </a:r>
            <a:r>
              <a:rPr lang="en-US" dirty="0">
                <a:solidFill>
                  <a:srgbClr val="C84D64"/>
                </a:solidFill>
                <a:latin typeface="Keep Calm Med" pitchFamily="2" charset="0"/>
              </a:rPr>
              <a:t>initial</a:t>
            </a:r>
            <a:r>
              <a:rPr lang="en-US" dirty="0">
                <a:solidFill>
                  <a:schemeClr val="bg1"/>
                </a:solidFill>
                <a:latin typeface="Keep Calm Med" pitchFamily="2" charset="0"/>
              </a:rPr>
              <a:t> development velocity</a:t>
            </a:r>
          </a:p>
        </p:txBody>
      </p:sp>
      <p:pic>
        <p:nvPicPr>
          <p:cNvPr id="6" name="Graphic 5" descr="Downward trend">
            <a:extLst>
              <a:ext uri="{FF2B5EF4-FFF2-40B4-BE49-F238E27FC236}">
                <a16:creationId xmlns:a16="http://schemas.microsoft.com/office/drawing/2014/main" id="{53831187-AA66-4878-ADDD-0D95F47FE1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38800" y="449184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3032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9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E860DF3-9A9A-4E23-9C9D-528A50728A7F}"/>
              </a:ext>
            </a:extLst>
          </p:cNvPr>
          <p:cNvSpPr txBox="1"/>
          <p:nvPr/>
        </p:nvSpPr>
        <p:spPr>
          <a:xfrm>
            <a:off x="3944754" y="3244334"/>
            <a:ext cx="4302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Keep Calm Med" pitchFamily="2" charset="0"/>
              </a:rPr>
              <a:t>bad tests can </a:t>
            </a:r>
            <a:r>
              <a:rPr lang="en-US" dirty="0">
                <a:solidFill>
                  <a:srgbClr val="C84D64"/>
                </a:solidFill>
                <a:latin typeface="Keep Calm Med" pitchFamily="2" charset="0"/>
              </a:rPr>
              <a:t>diminish</a:t>
            </a:r>
            <a:r>
              <a:rPr lang="en-US" dirty="0">
                <a:solidFill>
                  <a:schemeClr val="bg1"/>
                </a:solidFill>
                <a:latin typeface="Keep Calm Med" pitchFamily="2" charset="0"/>
              </a:rPr>
              <a:t> value</a:t>
            </a:r>
          </a:p>
        </p:txBody>
      </p:sp>
      <p:pic>
        <p:nvPicPr>
          <p:cNvPr id="6" name="Graphic 5" descr="Confused Face with No Fill">
            <a:extLst>
              <a:ext uri="{FF2B5EF4-FFF2-40B4-BE49-F238E27FC236}">
                <a16:creationId xmlns:a16="http://schemas.microsoft.com/office/drawing/2014/main" id="{53831187-AA66-4878-ADDD-0D95F47FE1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38800" y="449184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5261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9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E860DF3-9A9A-4E23-9C9D-528A50728A7F}"/>
              </a:ext>
            </a:extLst>
          </p:cNvPr>
          <p:cNvSpPr txBox="1"/>
          <p:nvPr/>
        </p:nvSpPr>
        <p:spPr>
          <a:xfrm>
            <a:off x="3944754" y="3244334"/>
            <a:ext cx="4302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Keep Calm Med" pitchFamily="2" charset="0"/>
              </a:rPr>
              <a:t>difficult with </a:t>
            </a:r>
            <a:r>
              <a:rPr lang="en-US" dirty="0">
                <a:solidFill>
                  <a:srgbClr val="C84D64"/>
                </a:solidFill>
                <a:latin typeface="Keep Calm Med" pitchFamily="2" charset="0"/>
              </a:rPr>
              <a:t>legacy</a:t>
            </a:r>
            <a:r>
              <a:rPr lang="en-US" dirty="0">
                <a:solidFill>
                  <a:schemeClr val="bg1"/>
                </a:solidFill>
                <a:latin typeface="Keep Calm Med" pitchFamily="2" charset="0"/>
              </a:rPr>
              <a:t> code</a:t>
            </a:r>
          </a:p>
        </p:txBody>
      </p:sp>
      <p:pic>
        <p:nvPicPr>
          <p:cNvPr id="6" name="Graphic 5" descr="Person with Cane">
            <a:extLst>
              <a:ext uri="{FF2B5EF4-FFF2-40B4-BE49-F238E27FC236}">
                <a16:creationId xmlns:a16="http://schemas.microsoft.com/office/drawing/2014/main" id="{53831187-AA66-4878-ADDD-0D95F47FE1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38800" y="449184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6554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AE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2C8CA0C-AA8C-4165-BE93-AAFC3F3336BC}"/>
              </a:ext>
            </a:extLst>
          </p:cNvPr>
          <p:cNvSpPr txBox="1"/>
          <p:nvPr/>
        </p:nvSpPr>
        <p:spPr>
          <a:xfrm>
            <a:off x="393826" y="400448"/>
            <a:ext cx="69233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b="1" dirty="0">
                <a:latin typeface="Helvetica" panose="020B0604020202030204" pitchFamily="34" charset="0"/>
              </a:rPr>
              <a:t>what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8D1C05-86DA-4556-A1CA-E02D007EFB25}"/>
              </a:ext>
            </a:extLst>
          </p:cNvPr>
          <p:cNvSpPr txBox="1"/>
          <p:nvPr/>
        </p:nvSpPr>
        <p:spPr>
          <a:xfrm>
            <a:off x="393824" y="1416430"/>
            <a:ext cx="69233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b="1" dirty="0">
                <a:latin typeface="Helvetica" panose="020B0604020202030204" pitchFamily="34" charset="0"/>
              </a:rPr>
              <a:t>does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4EA4D8-F70F-4FBD-BFA8-4F09FEDD32B1}"/>
              </a:ext>
            </a:extLst>
          </p:cNvPr>
          <p:cNvSpPr txBox="1"/>
          <p:nvPr/>
        </p:nvSpPr>
        <p:spPr>
          <a:xfrm>
            <a:off x="393823" y="2498240"/>
            <a:ext cx="69233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b="1" dirty="0">
                <a:latin typeface="Helvetica" panose="020B0604020202030204" pitchFamily="34" charset="0"/>
              </a:rPr>
              <a:t>a unit test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4FDF33-CB67-4BFB-9475-EA0D8FB5C9F2}"/>
              </a:ext>
            </a:extLst>
          </p:cNvPr>
          <p:cNvSpPr txBox="1"/>
          <p:nvPr/>
        </p:nvSpPr>
        <p:spPr>
          <a:xfrm>
            <a:off x="298575" y="3757832"/>
            <a:ext cx="8804026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0" b="1" dirty="0">
                <a:solidFill>
                  <a:schemeClr val="bg1"/>
                </a:solidFill>
                <a:latin typeface="Helvetica" panose="020B0604020202030204" pitchFamily="34" charset="0"/>
              </a:rPr>
              <a:t>look like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0410929-754B-4C00-86E8-2E0A8A75F4FB}"/>
              </a:ext>
            </a:extLst>
          </p:cNvPr>
          <p:cNvSpPr txBox="1"/>
          <p:nvPr/>
        </p:nvSpPr>
        <p:spPr>
          <a:xfrm>
            <a:off x="7752034" y="-464374"/>
            <a:ext cx="4046140" cy="77867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0" b="1" dirty="0">
                <a:solidFill>
                  <a:schemeClr val="bg1"/>
                </a:solidFill>
                <a:latin typeface="Helvetica" panose="020B0604020202030204" pitchFamily="34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7570590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 descr="Line Arrow: Counterclockwise curve">
            <a:extLst>
              <a:ext uri="{FF2B5EF4-FFF2-40B4-BE49-F238E27FC236}">
                <a16:creationId xmlns:a16="http://schemas.microsoft.com/office/drawing/2014/main" id="{44AA3057-EA07-46E7-B030-BF6FD381AC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4307901">
            <a:off x="6634162" y="1417250"/>
            <a:ext cx="914400" cy="914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B1D33C3-841C-41B9-9AFD-C6E387847C20}"/>
              </a:ext>
            </a:extLst>
          </p:cNvPr>
          <p:cNvSpPr txBox="1"/>
          <p:nvPr/>
        </p:nvSpPr>
        <p:spPr>
          <a:xfrm>
            <a:off x="3786032" y="3495515"/>
            <a:ext cx="1990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EAAE54"/>
                </a:solidFill>
                <a:latin typeface="Montserrat SemiBold" panose="00000700000000000000" pitchFamily="2" charset="0"/>
              </a:rPr>
              <a:t>unit of work</a:t>
            </a:r>
          </a:p>
        </p:txBody>
      </p:sp>
      <p:pic>
        <p:nvPicPr>
          <p:cNvPr id="9" name="Graphic 8" descr="Line Arrow: Clockwise curve">
            <a:extLst>
              <a:ext uri="{FF2B5EF4-FFF2-40B4-BE49-F238E27FC236}">
                <a16:creationId xmlns:a16="http://schemas.microsoft.com/office/drawing/2014/main" id="{BA4486C5-4C26-4F4C-951A-3B0589DF4F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85922">
            <a:off x="5319557" y="2615298"/>
            <a:ext cx="914400" cy="914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016D18C-D5CB-475B-B16F-58AE2744CF1F}"/>
              </a:ext>
            </a:extLst>
          </p:cNvPr>
          <p:cNvSpPr txBox="1"/>
          <p:nvPr/>
        </p:nvSpPr>
        <p:spPr>
          <a:xfrm>
            <a:off x="6096000" y="3244334"/>
            <a:ext cx="1990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EAAE54"/>
                </a:solidFill>
                <a:latin typeface="Montserrat SemiBold" panose="00000700000000000000" pitchFamily="2" charset="0"/>
              </a:rPr>
              <a:t>scenario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CD0D804-CE9A-4056-84F2-2C58380F3E9D}"/>
              </a:ext>
            </a:extLst>
          </p:cNvPr>
          <p:cNvSpPr txBox="1"/>
          <p:nvPr/>
        </p:nvSpPr>
        <p:spPr>
          <a:xfrm>
            <a:off x="7486728" y="1310500"/>
            <a:ext cx="19907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EAAE54"/>
                </a:solidFill>
                <a:latin typeface="Montserrat SemiBold" panose="00000700000000000000" pitchFamily="2" charset="0"/>
              </a:rPr>
              <a:t>expected behavior</a:t>
            </a:r>
          </a:p>
        </p:txBody>
      </p:sp>
      <p:pic>
        <p:nvPicPr>
          <p:cNvPr id="16" name="Graphic 15" descr="Line Arrow: Straight">
            <a:extLst>
              <a:ext uri="{FF2B5EF4-FFF2-40B4-BE49-F238E27FC236}">
                <a16:creationId xmlns:a16="http://schemas.microsoft.com/office/drawing/2014/main" id="{2C7B684C-8AE0-41EC-A3D3-67E16E19DA0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5400000">
            <a:off x="4085992" y="265533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96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  <p:bldP spid="1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 descr="Line Arrow: Straight">
            <a:extLst>
              <a:ext uri="{FF2B5EF4-FFF2-40B4-BE49-F238E27FC236}">
                <a16:creationId xmlns:a16="http://schemas.microsoft.com/office/drawing/2014/main" id="{0A8A4082-0C7D-4B54-8505-B09081BB52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72350" y="2787134"/>
            <a:ext cx="914400" cy="9144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2622AD7-395D-4885-9936-FD09B3D2B3E1}"/>
              </a:ext>
            </a:extLst>
          </p:cNvPr>
          <p:cNvSpPr txBox="1"/>
          <p:nvPr/>
        </p:nvSpPr>
        <p:spPr>
          <a:xfrm>
            <a:off x="8286750" y="3059668"/>
            <a:ext cx="1990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EAAE54"/>
                </a:solidFill>
                <a:latin typeface="Montserrat SemiBold" panose="00000700000000000000" pitchFamily="2" charset="0"/>
              </a:rPr>
              <a:t>act</a:t>
            </a:r>
          </a:p>
        </p:txBody>
      </p:sp>
      <p:pic>
        <p:nvPicPr>
          <p:cNvPr id="14" name="Graphic 13" descr="Line Arrow: Straight">
            <a:extLst>
              <a:ext uri="{FF2B5EF4-FFF2-40B4-BE49-F238E27FC236}">
                <a16:creationId xmlns:a16="http://schemas.microsoft.com/office/drawing/2014/main" id="{568955F8-5B9C-4AC4-8ACE-19F6BBF3A4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86500" y="2247900"/>
            <a:ext cx="914400" cy="9144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751DD8B-348B-4873-8E7D-2B582838405A}"/>
              </a:ext>
            </a:extLst>
          </p:cNvPr>
          <p:cNvSpPr txBox="1"/>
          <p:nvPr/>
        </p:nvSpPr>
        <p:spPr>
          <a:xfrm>
            <a:off x="7200900" y="2520434"/>
            <a:ext cx="1990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EAAE54"/>
                </a:solidFill>
                <a:latin typeface="Montserrat SemiBold" panose="00000700000000000000" pitchFamily="2" charset="0"/>
              </a:rPr>
              <a:t>arrange</a:t>
            </a:r>
          </a:p>
        </p:txBody>
      </p:sp>
      <p:pic>
        <p:nvPicPr>
          <p:cNvPr id="16" name="Graphic 15" descr="Line Arrow: Straight">
            <a:extLst>
              <a:ext uri="{FF2B5EF4-FFF2-40B4-BE49-F238E27FC236}">
                <a16:creationId xmlns:a16="http://schemas.microsoft.com/office/drawing/2014/main" id="{0D373381-36C9-41ED-B1E2-8223E45554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72100" y="3326368"/>
            <a:ext cx="914400" cy="914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02FF749-48A4-46EF-96E6-53FA8543DF55}"/>
              </a:ext>
            </a:extLst>
          </p:cNvPr>
          <p:cNvSpPr txBox="1"/>
          <p:nvPr/>
        </p:nvSpPr>
        <p:spPr>
          <a:xfrm>
            <a:off x="6286500" y="3598902"/>
            <a:ext cx="1990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EAAE54"/>
                </a:solidFill>
                <a:latin typeface="Montserrat SemiBold" panose="00000700000000000000" pitchFamily="2" charset="0"/>
              </a:rPr>
              <a:t>assert</a:t>
            </a:r>
          </a:p>
        </p:txBody>
      </p:sp>
    </p:spTree>
    <p:extLst>
      <p:ext uri="{BB962C8B-B14F-4D97-AF65-F5344CB8AC3E}">
        <p14:creationId xmlns:p14="http://schemas.microsoft.com/office/powerpoint/2010/main" val="2395453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  <p:bldP spid="1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0D5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 descr="Checkmark">
            <a:extLst>
              <a:ext uri="{FF2B5EF4-FFF2-40B4-BE49-F238E27FC236}">
                <a16:creationId xmlns:a16="http://schemas.microsoft.com/office/drawing/2014/main" id="{74C39DF2-90DA-48CC-9145-AFDCE8F836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14824" y="1777772"/>
            <a:ext cx="3724275" cy="37242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A1C747B-EAF2-4071-9B1A-D7DCB3332D26}"/>
              </a:ext>
            </a:extLst>
          </p:cNvPr>
          <p:cNvSpPr txBox="1"/>
          <p:nvPr/>
        </p:nvSpPr>
        <p:spPr>
          <a:xfrm>
            <a:off x="3446395" y="2731969"/>
            <a:ext cx="529920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Keep Calm Med" pitchFamily="2" charset="0"/>
              </a:rPr>
              <a:t>THE ACT OF WRITING A UNIT TEST IS MORE AN ACT OF DESIGN THAN VERIFICATION.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6A0B09-4CAC-4B63-938F-844D62FBC613}"/>
              </a:ext>
            </a:extLst>
          </p:cNvPr>
          <p:cNvSpPr txBox="1"/>
          <p:nvPr/>
        </p:nvSpPr>
        <p:spPr>
          <a:xfrm>
            <a:off x="3446395" y="6074534"/>
            <a:ext cx="5299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Keep Calm Med" pitchFamily="2" charset="0"/>
              </a:rPr>
              <a:t>UNCLE BOB</a:t>
            </a:r>
          </a:p>
        </p:txBody>
      </p:sp>
    </p:spTree>
    <p:extLst>
      <p:ext uri="{BB962C8B-B14F-4D97-AF65-F5344CB8AC3E}">
        <p14:creationId xmlns:p14="http://schemas.microsoft.com/office/powerpoint/2010/main" val="38549800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erson in a yellow shirt&#10;&#10;Description generated with high confidence">
            <a:extLst>
              <a:ext uri="{FF2B5EF4-FFF2-40B4-BE49-F238E27FC236}">
                <a16:creationId xmlns:a16="http://schemas.microsoft.com/office/drawing/2014/main" id="{DDD77902-84EF-4777-A06F-DC33B982A4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894101" cy="685800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8606116-3ABC-4941-8FBE-5BE6C71EA567}"/>
              </a:ext>
            </a:extLst>
          </p:cNvPr>
          <p:cNvCxnSpPr>
            <a:cxnSpLocks/>
          </p:cNvCxnSpPr>
          <p:nvPr/>
        </p:nvCxnSpPr>
        <p:spPr>
          <a:xfrm>
            <a:off x="0" y="3194770"/>
            <a:ext cx="1219200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5DD1132-BA78-4DE9-831B-C4A896A079E4}"/>
              </a:ext>
            </a:extLst>
          </p:cNvPr>
          <p:cNvSpPr txBox="1"/>
          <p:nvPr/>
        </p:nvSpPr>
        <p:spPr>
          <a:xfrm>
            <a:off x="4693701" y="1086156"/>
            <a:ext cx="6400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rgbClr val="EAAE54"/>
                </a:solidFill>
                <a:latin typeface="Keep Calm Med" pitchFamily="2" charset="0"/>
              </a:rPr>
              <a:t>MANUAL</a:t>
            </a:r>
            <a:r>
              <a:rPr lang="en-US" dirty="0"/>
              <a:t> TESTING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308707C-923D-4094-A877-A63A4B5A431D}"/>
              </a:ext>
            </a:extLst>
          </p:cNvPr>
          <p:cNvSpPr txBox="1"/>
          <p:nvPr/>
        </p:nvSpPr>
        <p:spPr>
          <a:xfrm>
            <a:off x="4693701" y="4564720"/>
            <a:ext cx="6400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rgbClr val="5FA6A9"/>
                </a:solidFill>
                <a:latin typeface="Keep Calm Med" pitchFamily="2" charset="0"/>
              </a:rPr>
              <a:t>UNIT</a:t>
            </a:r>
            <a:r>
              <a:rPr lang="en-US" dirty="0"/>
              <a:t> TESTING</a:t>
            </a:r>
          </a:p>
        </p:txBody>
      </p:sp>
    </p:spTree>
    <p:extLst>
      <p:ext uri="{BB962C8B-B14F-4D97-AF65-F5344CB8AC3E}">
        <p14:creationId xmlns:p14="http://schemas.microsoft.com/office/powerpoint/2010/main" val="11956778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0D5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181129A-D2AF-4789-97ED-5A9F0628C6A7}"/>
              </a:ext>
            </a:extLst>
          </p:cNvPr>
          <p:cNvSpPr/>
          <p:nvPr/>
        </p:nvSpPr>
        <p:spPr>
          <a:xfrm>
            <a:off x="700392" y="642905"/>
            <a:ext cx="3307403" cy="1569660"/>
          </a:xfrm>
          <a:prstGeom prst="rect">
            <a:avLst/>
          </a:prstGeom>
          <a:solidFill>
            <a:schemeClr val="bg1">
              <a:alpha val="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89D03B-CC2E-48D6-8FBF-F2CA42351191}"/>
              </a:ext>
            </a:extLst>
          </p:cNvPr>
          <p:cNvSpPr txBox="1"/>
          <p:nvPr/>
        </p:nvSpPr>
        <p:spPr>
          <a:xfrm>
            <a:off x="972766" y="642905"/>
            <a:ext cx="376460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>
                <a:latin typeface="Tw Cen MT Condensed" panose="020B0606020104020203" pitchFamily="34" charset="0"/>
              </a:rPr>
              <a:t>INSIDE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CC897B-2942-48BE-8037-B00C94B9E623}"/>
              </a:ext>
            </a:extLst>
          </p:cNvPr>
          <p:cNvSpPr txBox="1"/>
          <p:nvPr/>
        </p:nvSpPr>
        <p:spPr>
          <a:xfrm>
            <a:off x="904672" y="2212565"/>
            <a:ext cx="330740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>
                <a:solidFill>
                  <a:schemeClr val="bg1"/>
                </a:solidFill>
                <a:latin typeface="Keep Calm Med" pitchFamily="2" charset="0"/>
              </a:rPr>
              <a:t>OUT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0D6A73-5CB3-403E-BE24-C8CB396B2715}"/>
              </a:ext>
            </a:extLst>
          </p:cNvPr>
          <p:cNvSpPr txBox="1"/>
          <p:nvPr/>
        </p:nvSpPr>
        <p:spPr>
          <a:xfrm>
            <a:off x="5316165" y="1427735"/>
            <a:ext cx="181421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>
                <a:latin typeface="Tw Cen MT Condensed Extra Bold" panose="020B0803020202020204" pitchFamily="34" charset="0"/>
              </a:rPr>
              <a:t>VS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395AD3E-3FC6-4146-925E-A866F9357712}"/>
              </a:ext>
            </a:extLst>
          </p:cNvPr>
          <p:cNvSpPr/>
          <p:nvPr/>
        </p:nvSpPr>
        <p:spPr>
          <a:xfrm>
            <a:off x="8051261" y="2212565"/>
            <a:ext cx="3307403" cy="1569660"/>
          </a:xfrm>
          <a:prstGeom prst="rect">
            <a:avLst/>
          </a:prstGeom>
          <a:solidFill>
            <a:schemeClr val="bg1">
              <a:alpha val="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BDB271-484D-4BB3-895C-11A0A0CD67A6}"/>
              </a:ext>
            </a:extLst>
          </p:cNvPr>
          <p:cNvSpPr txBox="1"/>
          <p:nvPr/>
        </p:nvSpPr>
        <p:spPr>
          <a:xfrm>
            <a:off x="8991601" y="2335675"/>
            <a:ext cx="142672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>
                <a:latin typeface="Keep Calm Med" pitchFamily="2" charset="0"/>
              </a:rPr>
              <a:t>IN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F58348C-7D7F-46F4-A213-7CA681E868BE}"/>
              </a:ext>
            </a:extLst>
          </p:cNvPr>
          <p:cNvSpPr txBox="1"/>
          <p:nvPr/>
        </p:nvSpPr>
        <p:spPr>
          <a:xfrm>
            <a:off x="7941013" y="642905"/>
            <a:ext cx="376460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>
                <a:solidFill>
                  <a:schemeClr val="bg1"/>
                </a:solidFill>
                <a:latin typeface="Tw Cen MT Condensed" panose="020B0606020104020203" pitchFamily="34" charset="0"/>
              </a:rPr>
              <a:t>OUTSIDE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1626010-8469-4EDD-81CF-4A1C103C6CB1}"/>
              </a:ext>
            </a:extLst>
          </p:cNvPr>
          <p:cNvSpPr txBox="1"/>
          <p:nvPr/>
        </p:nvSpPr>
        <p:spPr>
          <a:xfrm>
            <a:off x="700392" y="3845215"/>
            <a:ext cx="1065827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0" dirty="0">
                <a:solidFill>
                  <a:schemeClr val="tx1">
                    <a:alpha val="24000"/>
                  </a:schemeClr>
                </a:solidFill>
                <a:latin typeface="Keep Calm Med" pitchFamily="2" charset="0"/>
              </a:rPr>
              <a:t>DESIGN</a:t>
            </a:r>
          </a:p>
        </p:txBody>
      </p:sp>
    </p:spTree>
    <p:extLst>
      <p:ext uri="{BB962C8B-B14F-4D97-AF65-F5344CB8AC3E}">
        <p14:creationId xmlns:p14="http://schemas.microsoft.com/office/powerpoint/2010/main" val="27059916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FA6A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B211F07-A20E-484B-AF3A-0C73F3A798A8}"/>
              </a:ext>
            </a:extLst>
          </p:cNvPr>
          <p:cNvSpPr txBox="1"/>
          <p:nvPr/>
        </p:nvSpPr>
        <p:spPr>
          <a:xfrm>
            <a:off x="4967237" y="3876671"/>
            <a:ext cx="446131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0" dirty="0">
                <a:latin typeface="Keep Calm Med" pitchFamily="2" charset="0"/>
              </a:rPr>
              <a:t>test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2AED63-B290-42CE-82B2-C655027A4476}"/>
              </a:ext>
            </a:extLst>
          </p:cNvPr>
          <p:cNvSpPr txBox="1"/>
          <p:nvPr/>
        </p:nvSpPr>
        <p:spPr>
          <a:xfrm>
            <a:off x="7571173" y="3876671"/>
            <a:ext cx="499591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0" dirty="0">
                <a:solidFill>
                  <a:schemeClr val="bg1"/>
                </a:solidFill>
                <a:latin typeface="Keep Calm Med" pitchFamily="2" charset="0"/>
              </a:rPr>
              <a:t>driven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4E5F37-5E74-4390-A1D4-07CD79133494}"/>
              </a:ext>
            </a:extLst>
          </p:cNvPr>
          <p:cNvSpPr txBox="1"/>
          <p:nvPr/>
        </p:nvSpPr>
        <p:spPr>
          <a:xfrm>
            <a:off x="2919362" y="5019671"/>
            <a:ext cx="919643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0" dirty="0">
                <a:solidFill>
                  <a:srgbClr val="2B2937"/>
                </a:solidFill>
                <a:latin typeface="Keep Calm Med" pitchFamily="2" charset="0"/>
              </a:rPr>
              <a:t>development</a:t>
            </a:r>
          </a:p>
        </p:txBody>
      </p:sp>
      <p:pic>
        <p:nvPicPr>
          <p:cNvPr id="12" name="Graphic 11" descr="Podium">
            <a:extLst>
              <a:ext uri="{FF2B5EF4-FFF2-40B4-BE49-F238E27FC236}">
                <a16:creationId xmlns:a16="http://schemas.microsoft.com/office/drawing/2014/main" id="{916B1519-E3F1-42AF-AD6E-F0F4788871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3681353"/>
            <a:ext cx="3071863" cy="3071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7377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84D6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E860DF3-9A9A-4E23-9C9D-528A50728A7F}"/>
              </a:ext>
            </a:extLst>
          </p:cNvPr>
          <p:cNvSpPr txBox="1"/>
          <p:nvPr/>
        </p:nvSpPr>
        <p:spPr>
          <a:xfrm>
            <a:off x="3944754" y="3244334"/>
            <a:ext cx="4302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Keep Calm Med" pitchFamily="2" charset="0"/>
              </a:rPr>
              <a:t>create a unit test that </a:t>
            </a:r>
            <a:r>
              <a:rPr lang="en-US" dirty="0">
                <a:solidFill>
                  <a:schemeClr val="bg1"/>
                </a:solidFill>
                <a:latin typeface="Keep Calm Med" pitchFamily="2" charset="0"/>
              </a:rPr>
              <a:t>fails</a:t>
            </a:r>
          </a:p>
        </p:txBody>
      </p:sp>
      <p:pic>
        <p:nvPicPr>
          <p:cNvPr id="6" name="Graphic 5" descr="Close">
            <a:extLst>
              <a:ext uri="{FF2B5EF4-FFF2-40B4-BE49-F238E27FC236}">
                <a16:creationId xmlns:a16="http://schemas.microsoft.com/office/drawing/2014/main" id="{53831187-AA66-4878-ADDD-0D95F47FE1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38800" y="449184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9865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0D5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E860DF3-9A9A-4E23-9C9D-528A50728A7F}"/>
              </a:ext>
            </a:extLst>
          </p:cNvPr>
          <p:cNvSpPr txBox="1"/>
          <p:nvPr/>
        </p:nvSpPr>
        <p:spPr>
          <a:xfrm>
            <a:off x="3944754" y="3244334"/>
            <a:ext cx="4302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Keep Calm Med" pitchFamily="2" charset="0"/>
              </a:rPr>
              <a:t>make the test </a:t>
            </a:r>
            <a:r>
              <a:rPr lang="en-US" dirty="0">
                <a:solidFill>
                  <a:schemeClr val="bg1"/>
                </a:solidFill>
                <a:latin typeface="Keep Calm Med" pitchFamily="2" charset="0"/>
              </a:rPr>
              <a:t>pass</a:t>
            </a:r>
          </a:p>
        </p:txBody>
      </p:sp>
      <p:pic>
        <p:nvPicPr>
          <p:cNvPr id="6" name="Graphic 5" descr="Checkmark">
            <a:extLst>
              <a:ext uri="{FF2B5EF4-FFF2-40B4-BE49-F238E27FC236}">
                <a16:creationId xmlns:a16="http://schemas.microsoft.com/office/drawing/2014/main" id="{53831187-AA66-4878-ADDD-0D95F47FE1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38800" y="449184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3466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AE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E860DF3-9A9A-4E23-9C9D-528A50728A7F}"/>
              </a:ext>
            </a:extLst>
          </p:cNvPr>
          <p:cNvSpPr txBox="1"/>
          <p:nvPr/>
        </p:nvSpPr>
        <p:spPr>
          <a:xfrm>
            <a:off x="3944754" y="3244334"/>
            <a:ext cx="4302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2B2937"/>
                </a:solidFill>
                <a:latin typeface="Keep Calm Med" pitchFamily="2" charset="0"/>
              </a:rPr>
              <a:t>clean up the </a:t>
            </a:r>
            <a:r>
              <a:rPr lang="en-US" dirty="0">
                <a:solidFill>
                  <a:schemeClr val="bg1"/>
                </a:solidFill>
                <a:latin typeface="Keep Calm Med" pitchFamily="2" charset="0"/>
              </a:rPr>
              <a:t>mess</a:t>
            </a:r>
            <a:r>
              <a:rPr lang="en-US" dirty="0">
                <a:solidFill>
                  <a:srgbClr val="2B2937"/>
                </a:solidFill>
                <a:latin typeface="Keep Calm Med" pitchFamily="2" charset="0"/>
              </a:rPr>
              <a:t> you just made</a:t>
            </a:r>
          </a:p>
        </p:txBody>
      </p:sp>
      <p:pic>
        <p:nvPicPr>
          <p:cNvPr id="6" name="Graphic 5" descr="Mop and bucket">
            <a:extLst>
              <a:ext uri="{FF2B5EF4-FFF2-40B4-BE49-F238E27FC236}">
                <a16:creationId xmlns:a16="http://schemas.microsoft.com/office/drawing/2014/main" id="{53831187-AA66-4878-ADDD-0D95F47FE1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38800" y="449184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7213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AE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 descr="Head with Gears">
            <a:extLst>
              <a:ext uri="{FF2B5EF4-FFF2-40B4-BE49-F238E27FC236}">
                <a16:creationId xmlns:a16="http://schemas.microsoft.com/office/drawing/2014/main" id="{0A62D8E8-5359-46CD-B43C-B98D4652D1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90632" y="2115367"/>
            <a:ext cx="3010729" cy="3010729"/>
          </a:xfrm>
          <a:prstGeom prst="rect">
            <a:avLst/>
          </a:prstGeom>
        </p:spPr>
      </p:pic>
      <p:pic>
        <p:nvPicPr>
          <p:cNvPr id="9" name="Graphic 8" descr="Horse">
            <a:extLst>
              <a:ext uri="{FF2B5EF4-FFF2-40B4-BE49-F238E27FC236}">
                <a16:creationId xmlns:a16="http://schemas.microsoft.com/office/drawing/2014/main" id="{74C39DF2-90DA-48CC-9145-AFDCE8F836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14837" y="1566862"/>
            <a:ext cx="3724275" cy="37242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A1C747B-EAF2-4071-9B1A-D7DCB3332D26}"/>
              </a:ext>
            </a:extLst>
          </p:cNvPr>
          <p:cNvSpPr txBox="1"/>
          <p:nvPr/>
        </p:nvSpPr>
        <p:spPr>
          <a:xfrm>
            <a:off x="3904419" y="2589681"/>
            <a:ext cx="4383154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2B2937"/>
                </a:solidFill>
                <a:latin typeface="Keep Calm Med" pitchFamily="2" charset="0"/>
              </a:rPr>
              <a:t>AS THE TESTS GET MORE SPECIFIC, THE CODE GETS MORE GENERIC.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6A0B09-4CAC-4B63-938F-844D62FBC613}"/>
              </a:ext>
            </a:extLst>
          </p:cNvPr>
          <p:cNvSpPr txBox="1"/>
          <p:nvPr/>
        </p:nvSpPr>
        <p:spPr>
          <a:xfrm>
            <a:off x="3446395" y="6074534"/>
            <a:ext cx="5299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2B2937"/>
                </a:solidFill>
                <a:latin typeface="Keep Calm Med" pitchFamily="2" charset="0"/>
              </a:rPr>
              <a:t>UNCLE BOB</a:t>
            </a:r>
          </a:p>
        </p:txBody>
      </p:sp>
    </p:spTree>
    <p:extLst>
      <p:ext uri="{BB962C8B-B14F-4D97-AF65-F5344CB8AC3E}">
        <p14:creationId xmlns:p14="http://schemas.microsoft.com/office/powerpoint/2010/main" val="200486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AE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54A3D07-EF85-4D38-BC88-955C3157AF0C}"/>
              </a:ext>
            </a:extLst>
          </p:cNvPr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809B4C9-99AB-4BCD-B60B-AFAC95D82C1A}"/>
              </a:ext>
            </a:extLst>
          </p:cNvPr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F103DBF-DB14-46E9-9CFD-72A9489BE9F8}"/>
              </a:ext>
            </a:extLst>
          </p:cNvPr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B2E2442-BDEF-46CE-8719-98EC9C286306}"/>
              </a:ext>
            </a:extLst>
          </p:cNvPr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073C586-8EDD-4FA2-90D3-8066FF643D8E}"/>
              </a:ext>
            </a:extLst>
          </p:cNvPr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BADA8A-64FE-4FA0-A8B3-4A8C219B82EE}"/>
              </a:ext>
            </a:extLst>
          </p:cNvPr>
          <p:cNvSpPr txBox="1"/>
          <p:nvPr/>
        </p:nvSpPr>
        <p:spPr>
          <a:xfrm>
            <a:off x="0" y="58846"/>
            <a:ext cx="5911174" cy="6370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public</a:t>
            </a:r>
            <a:r>
              <a:rPr lang="en-US" sz="1700" dirty="0">
                <a:latin typeface="Consolas" panose="020B0609020204030204" pitchFamily="49" charset="0"/>
              </a:rPr>
              <a:t> </a:t>
            </a:r>
            <a:r>
              <a:rPr lang="en-US" sz="17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class</a:t>
            </a:r>
            <a:r>
              <a:rPr lang="en-US" sz="1700" dirty="0">
                <a:latin typeface="Consolas" panose="020B0609020204030204" pitchFamily="49" charset="0"/>
              </a:rPr>
              <a:t> </a:t>
            </a:r>
            <a:r>
              <a:rPr lang="en-US" sz="1700" dirty="0" err="1">
                <a:solidFill>
                  <a:srgbClr val="C84D64"/>
                </a:solidFill>
                <a:latin typeface="Consolas" panose="020B0609020204030204" pitchFamily="49" charset="0"/>
              </a:rPr>
              <a:t>EightBall</a:t>
            </a:r>
            <a:endParaRPr lang="en-US" sz="1700" dirty="0">
              <a:solidFill>
                <a:srgbClr val="C84D64"/>
              </a:solidFill>
              <a:latin typeface="Consolas" panose="020B0609020204030204" pitchFamily="49" charset="0"/>
            </a:endParaRPr>
          </a:p>
          <a:p>
            <a:r>
              <a:rPr lang="en-US" sz="1700" dirty="0">
                <a:latin typeface="Consolas" panose="020B0609020204030204" pitchFamily="49" charset="0"/>
              </a:rPr>
              <a:t>{</a:t>
            </a:r>
          </a:p>
          <a:p>
            <a:r>
              <a:rPr lang="en-US" sz="1700" dirty="0">
                <a:latin typeface="Consolas" panose="020B0609020204030204" pitchFamily="49" charset="0"/>
              </a:rPr>
              <a:t>  </a:t>
            </a:r>
            <a:r>
              <a:rPr lang="en-US" sz="17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public</a:t>
            </a:r>
            <a:r>
              <a:rPr lang="en-US" sz="1700" dirty="0">
                <a:latin typeface="Consolas" panose="020B0609020204030204" pitchFamily="49" charset="0"/>
              </a:rPr>
              <a:t> </a:t>
            </a:r>
            <a:r>
              <a:rPr lang="en-US" sz="17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string</a:t>
            </a:r>
            <a:r>
              <a:rPr lang="en-US" sz="1700" dirty="0">
                <a:latin typeface="Consolas" panose="020B0609020204030204" pitchFamily="49" charset="0"/>
              </a:rPr>
              <a:t> </a:t>
            </a:r>
            <a:r>
              <a:rPr lang="en-US" sz="1700" dirty="0" err="1">
                <a:latin typeface="Consolas" panose="020B0609020204030204" pitchFamily="49" charset="0"/>
              </a:rPr>
              <a:t>GetResponse</a:t>
            </a:r>
            <a:r>
              <a:rPr lang="en-US" sz="1700" dirty="0">
                <a:latin typeface="Consolas" panose="020B0609020204030204" pitchFamily="49" charset="0"/>
              </a:rPr>
              <a:t>(</a:t>
            </a:r>
            <a:r>
              <a:rPr lang="en-US" sz="1700" dirty="0" err="1">
                <a:solidFill>
                  <a:srgbClr val="4968AB"/>
                </a:solidFill>
                <a:latin typeface="Consolas" panose="020B0609020204030204" pitchFamily="49" charset="0"/>
              </a:rPr>
              <a:t>int</a:t>
            </a:r>
            <a:r>
              <a:rPr lang="en-US" sz="1700" dirty="0">
                <a:latin typeface="Consolas" panose="020B0609020204030204" pitchFamily="49" charset="0"/>
              </a:rPr>
              <a:t> </a:t>
            </a:r>
            <a:r>
              <a:rPr lang="en-US" sz="1700" dirty="0" err="1">
                <a:latin typeface="Consolas" panose="020B0609020204030204" pitchFamily="49" charset="0"/>
              </a:rPr>
              <a:t>randomNumber</a:t>
            </a:r>
            <a:r>
              <a:rPr lang="en-US" sz="1700" dirty="0">
                <a:latin typeface="Consolas" panose="020B0609020204030204" pitchFamily="49" charset="0"/>
              </a:rPr>
              <a:t>)</a:t>
            </a:r>
          </a:p>
          <a:p>
            <a:r>
              <a:rPr lang="en-US" sz="1700" dirty="0">
                <a:latin typeface="Consolas" panose="020B0609020204030204" pitchFamily="49" charset="0"/>
              </a:rPr>
              <a:t>  {</a:t>
            </a:r>
          </a:p>
          <a:p>
            <a:r>
              <a:rPr lang="en-US" sz="1700" dirty="0">
                <a:latin typeface="Consolas" panose="020B0609020204030204" pitchFamily="49" charset="0"/>
              </a:rPr>
              <a:t>    </a:t>
            </a:r>
            <a:r>
              <a:rPr lang="en-US" sz="17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string</a:t>
            </a:r>
            <a:r>
              <a:rPr lang="en-US" sz="1700" dirty="0">
                <a:latin typeface="Consolas" panose="020B0609020204030204" pitchFamily="49" charset="0"/>
              </a:rPr>
              <a:t> response = </a:t>
            </a:r>
            <a:r>
              <a:rPr lang="en-US" sz="17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string</a:t>
            </a:r>
            <a:r>
              <a:rPr lang="en-US" sz="1700" dirty="0" err="1">
                <a:latin typeface="Consolas" panose="020B0609020204030204" pitchFamily="49" charset="0"/>
              </a:rPr>
              <a:t>.Empty</a:t>
            </a:r>
            <a:r>
              <a:rPr lang="en-US" sz="1700" dirty="0">
                <a:latin typeface="Consolas" panose="020B0609020204030204" pitchFamily="49" charset="0"/>
              </a:rPr>
              <a:t>;</a:t>
            </a:r>
          </a:p>
          <a:p>
            <a:endParaRPr lang="en-US" sz="1700" dirty="0">
              <a:latin typeface="Consolas" panose="020B0609020204030204" pitchFamily="49" charset="0"/>
            </a:endParaRPr>
          </a:p>
          <a:p>
            <a:r>
              <a:rPr lang="en-US" sz="1700" dirty="0">
                <a:latin typeface="Consolas" panose="020B0609020204030204" pitchFamily="49" charset="0"/>
              </a:rPr>
              <a:t>    </a:t>
            </a:r>
            <a:r>
              <a:rPr lang="en-US" sz="17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if</a:t>
            </a:r>
            <a:r>
              <a:rPr lang="en-US" sz="1700" dirty="0">
                <a:latin typeface="Consolas" panose="020B0609020204030204" pitchFamily="49" charset="0"/>
              </a:rPr>
              <a:t>(</a:t>
            </a:r>
            <a:r>
              <a:rPr lang="en-US" sz="1700" dirty="0" err="1">
                <a:latin typeface="Consolas" panose="020B0609020204030204" pitchFamily="49" charset="0"/>
              </a:rPr>
              <a:t>randomNumber</a:t>
            </a:r>
            <a:r>
              <a:rPr lang="en-US" sz="1700" dirty="0">
                <a:latin typeface="Consolas" panose="020B0609020204030204" pitchFamily="49" charset="0"/>
              </a:rPr>
              <a:t> == </a:t>
            </a:r>
            <a:r>
              <a:rPr lang="en-US" sz="17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1</a:t>
            </a:r>
            <a:r>
              <a:rPr lang="en-US" sz="1700" dirty="0">
                <a:latin typeface="Consolas" panose="020B0609020204030204" pitchFamily="49" charset="0"/>
              </a:rPr>
              <a:t>)</a:t>
            </a:r>
          </a:p>
          <a:p>
            <a:r>
              <a:rPr lang="en-US" sz="1700" dirty="0">
                <a:latin typeface="Consolas" panose="020B0609020204030204" pitchFamily="49" charset="0"/>
              </a:rPr>
              <a:t>    {</a:t>
            </a:r>
          </a:p>
          <a:p>
            <a:r>
              <a:rPr lang="en-US" sz="1700" dirty="0">
                <a:latin typeface="Consolas" panose="020B0609020204030204" pitchFamily="49" charset="0"/>
              </a:rPr>
              <a:t>      response = </a:t>
            </a:r>
            <a:r>
              <a:rPr lang="en-US" sz="1700" dirty="0">
                <a:solidFill>
                  <a:schemeClr val="bg1"/>
                </a:solidFill>
                <a:latin typeface="Consolas" panose="020B0609020204030204" pitchFamily="49" charset="0"/>
              </a:rPr>
              <a:t>“It is decidedly so”</a:t>
            </a:r>
            <a:r>
              <a:rPr lang="en-US" sz="1700" dirty="0">
                <a:latin typeface="Consolas" panose="020B0609020204030204" pitchFamily="49" charset="0"/>
              </a:rPr>
              <a:t>;</a:t>
            </a:r>
          </a:p>
          <a:p>
            <a:r>
              <a:rPr lang="en-US" sz="1700" dirty="0">
                <a:latin typeface="Consolas" panose="020B0609020204030204" pitchFamily="49" charset="0"/>
              </a:rPr>
              <a:t>    }</a:t>
            </a:r>
          </a:p>
          <a:p>
            <a:endParaRPr lang="en-US" sz="1700" dirty="0">
              <a:latin typeface="Consolas" panose="020B0609020204030204" pitchFamily="49" charset="0"/>
            </a:endParaRPr>
          </a:p>
          <a:p>
            <a:r>
              <a:rPr lang="en-US" sz="1700" dirty="0">
                <a:latin typeface="Consolas" panose="020B0609020204030204" pitchFamily="49" charset="0"/>
              </a:rPr>
              <a:t>    </a:t>
            </a:r>
            <a:r>
              <a:rPr lang="en-US" sz="17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if</a:t>
            </a:r>
            <a:r>
              <a:rPr lang="en-US" sz="1700" dirty="0">
                <a:latin typeface="Consolas" panose="020B0609020204030204" pitchFamily="49" charset="0"/>
              </a:rPr>
              <a:t>(</a:t>
            </a:r>
            <a:r>
              <a:rPr lang="en-US" sz="1700" dirty="0" err="1">
                <a:latin typeface="Consolas" panose="020B0609020204030204" pitchFamily="49" charset="0"/>
              </a:rPr>
              <a:t>randomNumber</a:t>
            </a:r>
            <a:r>
              <a:rPr lang="en-US" sz="1700" dirty="0">
                <a:latin typeface="Consolas" panose="020B0609020204030204" pitchFamily="49" charset="0"/>
              </a:rPr>
              <a:t> == </a:t>
            </a:r>
            <a:r>
              <a:rPr lang="en-US" sz="17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2</a:t>
            </a:r>
            <a:r>
              <a:rPr lang="en-US" sz="1700" dirty="0">
                <a:latin typeface="Consolas" panose="020B0609020204030204" pitchFamily="49" charset="0"/>
              </a:rPr>
              <a:t>)</a:t>
            </a:r>
          </a:p>
          <a:p>
            <a:r>
              <a:rPr lang="en-US" sz="1700" dirty="0">
                <a:latin typeface="Consolas" panose="020B0609020204030204" pitchFamily="49" charset="0"/>
              </a:rPr>
              <a:t>    {</a:t>
            </a:r>
          </a:p>
          <a:p>
            <a:r>
              <a:rPr lang="en-US" sz="1700" dirty="0">
                <a:latin typeface="Consolas" panose="020B0609020204030204" pitchFamily="49" charset="0"/>
              </a:rPr>
              <a:t>      response = </a:t>
            </a:r>
            <a:r>
              <a:rPr lang="en-US" sz="1700" dirty="0">
                <a:solidFill>
                  <a:schemeClr val="bg1"/>
                </a:solidFill>
                <a:latin typeface="Consolas" panose="020B0609020204030204" pitchFamily="49" charset="0"/>
              </a:rPr>
              <a:t>“Reply hazy try again”</a:t>
            </a:r>
            <a:r>
              <a:rPr lang="en-US" sz="1700" dirty="0">
                <a:latin typeface="Consolas" panose="020B0609020204030204" pitchFamily="49" charset="0"/>
              </a:rPr>
              <a:t>;</a:t>
            </a:r>
          </a:p>
          <a:p>
            <a:r>
              <a:rPr lang="en-US" sz="1700" dirty="0">
                <a:latin typeface="Consolas" panose="020B0609020204030204" pitchFamily="49" charset="0"/>
              </a:rPr>
              <a:t>    }</a:t>
            </a:r>
          </a:p>
          <a:p>
            <a:endParaRPr lang="en-US" sz="1700" dirty="0">
              <a:latin typeface="Consolas" panose="020B0609020204030204" pitchFamily="49" charset="0"/>
            </a:endParaRPr>
          </a:p>
          <a:p>
            <a:r>
              <a:rPr lang="en-US" sz="1700" dirty="0">
                <a:latin typeface="Consolas" panose="020B0609020204030204" pitchFamily="49" charset="0"/>
              </a:rPr>
              <a:t>    </a:t>
            </a:r>
            <a:r>
              <a:rPr lang="en-US" sz="17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if</a:t>
            </a:r>
            <a:r>
              <a:rPr lang="en-US" sz="1700" dirty="0">
                <a:latin typeface="Consolas" panose="020B0609020204030204" pitchFamily="49" charset="0"/>
              </a:rPr>
              <a:t>(</a:t>
            </a:r>
            <a:r>
              <a:rPr lang="en-US" sz="1700" dirty="0" err="1">
                <a:latin typeface="Consolas" panose="020B0609020204030204" pitchFamily="49" charset="0"/>
              </a:rPr>
              <a:t>randomNumber</a:t>
            </a:r>
            <a:r>
              <a:rPr lang="en-US" sz="1700" dirty="0">
                <a:latin typeface="Consolas" panose="020B0609020204030204" pitchFamily="49" charset="0"/>
              </a:rPr>
              <a:t> == </a:t>
            </a:r>
            <a:r>
              <a:rPr lang="en-US" sz="17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3</a:t>
            </a:r>
            <a:r>
              <a:rPr lang="en-US" sz="1700" dirty="0">
                <a:latin typeface="Consolas" panose="020B0609020204030204" pitchFamily="49" charset="0"/>
              </a:rPr>
              <a:t>)</a:t>
            </a:r>
          </a:p>
          <a:p>
            <a:r>
              <a:rPr lang="en-US" sz="1700" dirty="0">
                <a:latin typeface="Consolas" panose="020B0609020204030204" pitchFamily="49" charset="0"/>
              </a:rPr>
              <a:t>    {</a:t>
            </a:r>
          </a:p>
          <a:p>
            <a:r>
              <a:rPr lang="en-US" sz="1700" dirty="0">
                <a:latin typeface="Consolas" panose="020B0609020204030204" pitchFamily="49" charset="0"/>
              </a:rPr>
              <a:t>      response = </a:t>
            </a:r>
            <a:r>
              <a:rPr lang="en-US" sz="1700" dirty="0">
                <a:solidFill>
                  <a:schemeClr val="bg1"/>
                </a:solidFill>
                <a:latin typeface="Consolas" panose="020B0609020204030204" pitchFamily="49" charset="0"/>
              </a:rPr>
              <a:t>“My sources say no”</a:t>
            </a:r>
            <a:r>
              <a:rPr lang="en-US" sz="1700" dirty="0">
                <a:latin typeface="Consolas" panose="020B0609020204030204" pitchFamily="49" charset="0"/>
              </a:rPr>
              <a:t>;</a:t>
            </a:r>
            <a:endParaRPr lang="en-US" sz="17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sz="1700" dirty="0">
                <a:latin typeface="Consolas" panose="020B0609020204030204" pitchFamily="49" charset="0"/>
              </a:rPr>
              <a:t>    }</a:t>
            </a:r>
          </a:p>
          <a:p>
            <a:endParaRPr lang="en-US" sz="1700" dirty="0">
              <a:latin typeface="Consolas" panose="020B0609020204030204" pitchFamily="49" charset="0"/>
            </a:endParaRPr>
          </a:p>
          <a:p>
            <a:r>
              <a:rPr lang="en-US" sz="1700" dirty="0">
                <a:latin typeface="Consolas" panose="020B0609020204030204" pitchFamily="49" charset="0"/>
              </a:rPr>
              <a:t>    </a:t>
            </a:r>
            <a:r>
              <a:rPr lang="en-US" sz="17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return</a:t>
            </a:r>
            <a:r>
              <a:rPr lang="en-US" sz="1700" dirty="0">
                <a:latin typeface="Consolas" panose="020B0609020204030204" pitchFamily="49" charset="0"/>
              </a:rPr>
              <a:t> response;</a:t>
            </a:r>
          </a:p>
          <a:p>
            <a:r>
              <a:rPr lang="en-US" sz="1700" dirty="0">
                <a:latin typeface="Consolas" panose="020B0609020204030204" pitchFamily="49" charset="0"/>
              </a:rPr>
              <a:t>  }</a:t>
            </a:r>
          </a:p>
          <a:p>
            <a:r>
              <a:rPr lang="en-US" sz="17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82942E4-CE2F-41EF-8967-6432E25A38C6}"/>
              </a:ext>
            </a:extLst>
          </p:cNvPr>
          <p:cNvSpPr txBox="1"/>
          <p:nvPr/>
        </p:nvSpPr>
        <p:spPr>
          <a:xfrm>
            <a:off x="6214783" y="58846"/>
            <a:ext cx="5977217" cy="3493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public</a:t>
            </a:r>
            <a:r>
              <a:rPr lang="en-US" sz="1700" dirty="0">
                <a:latin typeface="Consolas" panose="020B0609020204030204" pitchFamily="49" charset="0"/>
              </a:rPr>
              <a:t> </a:t>
            </a:r>
            <a:r>
              <a:rPr lang="en-US" sz="17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class</a:t>
            </a:r>
            <a:r>
              <a:rPr lang="en-US" sz="1700" dirty="0">
                <a:latin typeface="Consolas" panose="020B0609020204030204" pitchFamily="49" charset="0"/>
              </a:rPr>
              <a:t> </a:t>
            </a:r>
            <a:r>
              <a:rPr lang="en-US" sz="1700" dirty="0" err="1">
                <a:solidFill>
                  <a:srgbClr val="C84D64"/>
                </a:solidFill>
                <a:latin typeface="Consolas" panose="020B0609020204030204" pitchFamily="49" charset="0"/>
              </a:rPr>
              <a:t>EightBall</a:t>
            </a:r>
            <a:endParaRPr lang="en-US" sz="1700" dirty="0">
              <a:solidFill>
                <a:srgbClr val="C84D64"/>
              </a:solidFill>
              <a:latin typeface="Consolas" panose="020B0609020204030204" pitchFamily="49" charset="0"/>
            </a:endParaRPr>
          </a:p>
          <a:p>
            <a:r>
              <a:rPr lang="en-US" sz="1700" dirty="0">
                <a:latin typeface="Consolas" panose="020B0609020204030204" pitchFamily="49" charset="0"/>
              </a:rPr>
              <a:t>{</a:t>
            </a:r>
          </a:p>
          <a:p>
            <a:r>
              <a:rPr lang="en-US" sz="1700" dirty="0">
                <a:latin typeface="Consolas" panose="020B0609020204030204" pitchFamily="49" charset="0"/>
              </a:rPr>
              <a:t>  </a:t>
            </a:r>
            <a:r>
              <a:rPr lang="en-US" sz="17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public</a:t>
            </a:r>
            <a:r>
              <a:rPr lang="en-US" sz="1700" dirty="0">
                <a:latin typeface="Consolas" panose="020B0609020204030204" pitchFamily="49" charset="0"/>
              </a:rPr>
              <a:t> </a:t>
            </a:r>
            <a:r>
              <a:rPr lang="en-US" sz="17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string</a:t>
            </a:r>
            <a:r>
              <a:rPr lang="en-US" sz="1700" dirty="0">
                <a:latin typeface="Consolas" panose="020B0609020204030204" pitchFamily="49" charset="0"/>
              </a:rPr>
              <a:t> </a:t>
            </a:r>
            <a:r>
              <a:rPr lang="en-US" sz="1700" dirty="0" err="1">
                <a:latin typeface="Consolas" panose="020B0609020204030204" pitchFamily="49" charset="0"/>
              </a:rPr>
              <a:t>GetResponse</a:t>
            </a:r>
            <a:r>
              <a:rPr lang="en-US" sz="1700" dirty="0">
                <a:latin typeface="Consolas" panose="020B0609020204030204" pitchFamily="49" charset="0"/>
              </a:rPr>
              <a:t>(</a:t>
            </a:r>
            <a:r>
              <a:rPr lang="en-US" sz="17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int</a:t>
            </a:r>
            <a:r>
              <a:rPr lang="en-US" sz="1700" dirty="0">
                <a:latin typeface="Consolas" panose="020B0609020204030204" pitchFamily="49" charset="0"/>
              </a:rPr>
              <a:t> </a:t>
            </a:r>
            <a:r>
              <a:rPr lang="en-US" sz="1700" dirty="0" err="1">
                <a:latin typeface="Consolas" panose="020B0609020204030204" pitchFamily="49" charset="0"/>
              </a:rPr>
              <a:t>randomNumber</a:t>
            </a:r>
            <a:r>
              <a:rPr lang="en-US" sz="1700" dirty="0">
                <a:latin typeface="Consolas" panose="020B0609020204030204" pitchFamily="49" charset="0"/>
              </a:rPr>
              <a:t>)</a:t>
            </a:r>
          </a:p>
          <a:p>
            <a:r>
              <a:rPr lang="en-US" sz="1700" dirty="0">
                <a:latin typeface="Consolas" panose="020B0609020204030204" pitchFamily="49" charset="0"/>
              </a:rPr>
              <a:t>  {</a:t>
            </a:r>
          </a:p>
          <a:p>
            <a:r>
              <a:rPr lang="en-US" sz="1700" dirty="0">
                <a:latin typeface="Consolas" panose="020B0609020204030204" pitchFamily="49" charset="0"/>
              </a:rPr>
              <a:t>    </a:t>
            </a:r>
            <a:r>
              <a:rPr lang="en-US" sz="17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var</a:t>
            </a:r>
            <a:r>
              <a:rPr lang="en-US" sz="1700" dirty="0">
                <a:latin typeface="Consolas" panose="020B0609020204030204" pitchFamily="49" charset="0"/>
              </a:rPr>
              <a:t> responses = </a:t>
            </a:r>
            <a:r>
              <a:rPr lang="en-US" sz="17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new</a:t>
            </a:r>
            <a:r>
              <a:rPr lang="en-US" sz="1700" dirty="0">
                <a:latin typeface="Consolas" panose="020B0609020204030204" pitchFamily="49" charset="0"/>
              </a:rPr>
              <a:t> </a:t>
            </a:r>
            <a:r>
              <a:rPr lang="en-US" sz="1700" dirty="0">
                <a:solidFill>
                  <a:srgbClr val="C84D64"/>
                </a:solidFill>
                <a:latin typeface="Consolas" panose="020B0609020204030204" pitchFamily="49" charset="0"/>
              </a:rPr>
              <a:t>Dictionary</a:t>
            </a:r>
            <a:r>
              <a:rPr lang="en-US" sz="1700" dirty="0">
                <a:latin typeface="Consolas" panose="020B0609020204030204" pitchFamily="49" charset="0"/>
              </a:rPr>
              <a:t>&lt;</a:t>
            </a:r>
            <a:r>
              <a:rPr lang="en-US" sz="17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int</a:t>
            </a:r>
            <a:r>
              <a:rPr lang="en-US" sz="1700" dirty="0" err="1">
                <a:latin typeface="Consolas" panose="020B0609020204030204" pitchFamily="49" charset="0"/>
              </a:rPr>
              <a:t>,</a:t>
            </a:r>
            <a:r>
              <a:rPr lang="en-US" sz="17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string</a:t>
            </a:r>
            <a:r>
              <a:rPr lang="en-US" sz="1700" dirty="0">
                <a:latin typeface="Consolas" panose="020B0609020204030204" pitchFamily="49" charset="0"/>
              </a:rPr>
              <a:t>&gt;</a:t>
            </a:r>
          </a:p>
          <a:p>
            <a:r>
              <a:rPr lang="en-US" sz="1700" dirty="0">
                <a:latin typeface="Consolas" panose="020B0609020204030204" pitchFamily="49" charset="0"/>
              </a:rPr>
              <a:t>    {</a:t>
            </a:r>
          </a:p>
          <a:p>
            <a:r>
              <a:rPr lang="en-US" sz="1700" dirty="0">
                <a:latin typeface="Consolas" panose="020B0609020204030204" pitchFamily="49" charset="0"/>
              </a:rPr>
              <a:t>      { </a:t>
            </a:r>
            <a:r>
              <a:rPr lang="en-US" sz="17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1</a:t>
            </a:r>
            <a:r>
              <a:rPr lang="en-US" sz="1700" dirty="0">
                <a:latin typeface="Consolas" panose="020B0609020204030204" pitchFamily="49" charset="0"/>
              </a:rPr>
              <a:t>, </a:t>
            </a:r>
            <a:r>
              <a:rPr lang="en-US" sz="1700" dirty="0">
                <a:solidFill>
                  <a:schemeClr val="bg1"/>
                </a:solidFill>
                <a:latin typeface="Consolas" panose="020B0609020204030204" pitchFamily="49" charset="0"/>
              </a:rPr>
              <a:t>“It is decidedly so” </a:t>
            </a:r>
            <a:r>
              <a:rPr lang="en-US" sz="1700" dirty="0">
                <a:latin typeface="Consolas" panose="020B0609020204030204" pitchFamily="49" charset="0"/>
              </a:rPr>
              <a:t>},</a:t>
            </a:r>
          </a:p>
          <a:p>
            <a:r>
              <a:rPr lang="en-US" sz="1700" dirty="0">
                <a:latin typeface="Consolas" panose="020B0609020204030204" pitchFamily="49" charset="0"/>
              </a:rPr>
              <a:t>      { </a:t>
            </a:r>
            <a:r>
              <a:rPr lang="en-US" sz="17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2</a:t>
            </a:r>
            <a:r>
              <a:rPr lang="en-US" sz="1700" dirty="0">
                <a:latin typeface="Consolas" panose="020B0609020204030204" pitchFamily="49" charset="0"/>
              </a:rPr>
              <a:t>, </a:t>
            </a:r>
            <a:r>
              <a:rPr lang="en-US" sz="1700" dirty="0">
                <a:solidFill>
                  <a:schemeClr val="bg1"/>
                </a:solidFill>
                <a:latin typeface="Consolas" panose="020B0609020204030204" pitchFamily="49" charset="0"/>
              </a:rPr>
              <a:t>“Reply hazy try again” </a:t>
            </a:r>
            <a:r>
              <a:rPr lang="en-US" sz="1700" dirty="0">
                <a:latin typeface="Consolas" panose="020B0609020204030204" pitchFamily="49" charset="0"/>
              </a:rPr>
              <a:t>},</a:t>
            </a:r>
          </a:p>
          <a:p>
            <a:r>
              <a:rPr lang="en-US" sz="1700" dirty="0">
                <a:latin typeface="Consolas" panose="020B0609020204030204" pitchFamily="49" charset="0"/>
              </a:rPr>
              <a:t>      { </a:t>
            </a:r>
            <a:r>
              <a:rPr lang="en-US" sz="17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3</a:t>
            </a:r>
            <a:r>
              <a:rPr lang="en-US" sz="1700" dirty="0">
                <a:latin typeface="Consolas" panose="020B0609020204030204" pitchFamily="49" charset="0"/>
              </a:rPr>
              <a:t>, </a:t>
            </a:r>
            <a:r>
              <a:rPr lang="en-US" sz="1700" dirty="0">
                <a:solidFill>
                  <a:schemeClr val="bg1"/>
                </a:solidFill>
                <a:latin typeface="Consolas" panose="020B0609020204030204" pitchFamily="49" charset="0"/>
              </a:rPr>
              <a:t>“My sources say no” </a:t>
            </a:r>
            <a:r>
              <a:rPr lang="en-US" sz="1700" dirty="0">
                <a:latin typeface="Consolas" panose="020B0609020204030204" pitchFamily="49" charset="0"/>
              </a:rPr>
              <a:t>}</a:t>
            </a:r>
          </a:p>
          <a:p>
            <a:r>
              <a:rPr lang="en-US" sz="1700" dirty="0">
                <a:latin typeface="Consolas" panose="020B0609020204030204" pitchFamily="49" charset="0"/>
              </a:rPr>
              <a:t>    };</a:t>
            </a:r>
          </a:p>
          <a:p>
            <a:endParaRPr lang="en-US" sz="1700" dirty="0">
              <a:latin typeface="Consolas" panose="020B0609020204030204" pitchFamily="49" charset="0"/>
            </a:endParaRPr>
          </a:p>
          <a:p>
            <a:r>
              <a:rPr lang="en-US" sz="1700" dirty="0">
                <a:latin typeface="Consolas" panose="020B0609020204030204" pitchFamily="49" charset="0"/>
              </a:rPr>
              <a:t>    </a:t>
            </a:r>
            <a:r>
              <a:rPr lang="en-US" sz="17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return</a:t>
            </a:r>
            <a:r>
              <a:rPr lang="en-US" sz="1700" dirty="0">
                <a:latin typeface="Consolas" panose="020B0609020204030204" pitchFamily="49" charset="0"/>
              </a:rPr>
              <a:t> responses[</a:t>
            </a:r>
            <a:r>
              <a:rPr lang="en-US" sz="1700" dirty="0" err="1">
                <a:latin typeface="Consolas" panose="020B0609020204030204" pitchFamily="49" charset="0"/>
              </a:rPr>
              <a:t>randomNumber</a:t>
            </a:r>
            <a:r>
              <a:rPr lang="en-US" sz="1700" dirty="0">
                <a:latin typeface="Consolas" panose="020B0609020204030204" pitchFamily="49" charset="0"/>
              </a:rPr>
              <a:t>];</a:t>
            </a:r>
          </a:p>
          <a:p>
            <a:r>
              <a:rPr lang="en-US" sz="1700" dirty="0">
                <a:latin typeface="Consolas" panose="020B0609020204030204" pitchFamily="49" charset="0"/>
              </a:rPr>
              <a:t>}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3106603-F50E-4099-875F-09C9A5972B28}"/>
              </a:ext>
            </a:extLst>
          </p:cNvPr>
          <p:cNvCxnSpPr>
            <a:cxnSpLocks/>
          </p:cNvCxnSpPr>
          <p:nvPr/>
        </p:nvCxnSpPr>
        <p:spPr>
          <a:xfrm>
            <a:off x="5977217" y="-68094"/>
            <a:ext cx="0" cy="704282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2536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A3C63CC-7D15-4FE9-859C-374224DF1AA9}"/>
              </a:ext>
            </a:extLst>
          </p:cNvPr>
          <p:cNvSpPr/>
          <p:nvPr/>
        </p:nvSpPr>
        <p:spPr>
          <a:xfrm>
            <a:off x="7500026" y="2042809"/>
            <a:ext cx="1274323" cy="8463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A74CD0-42D7-4DC3-92A2-FD4A6C60CD67}"/>
              </a:ext>
            </a:extLst>
          </p:cNvPr>
          <p:cNvSpPr txBox="1"/>
          <p:nvPr/>
        </p:nvSpPr>
        <p:spPr>
          <a:xfrm>
            <a:off x="7500026" y="2188723"/>
            <a:ext cx="32684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MV Boli" panose="02000500030200090000" pitchFamily="2" charset="0"/>
                <a:cs typeface="MV Boli" panose="02000500030200090000" pitchFamily="2" charset="0"/>
              </a:rPr>
              <a:t>OK</a:t>
            </a:r>
          </a:p>
        </p:txBody>
      </p:sp>
    </p:spTree>
    <p:extLst>
      <p:ext uri="{BB962C8B-B14F-4D97-AF65-F5344CB8AC3E}">
        <p14:creationId xmlns:p14="http://schemas.microsoft.com/office/powerpoint/2010/main" val="158895826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A3C63CC-7D15-4FE9-859C-374224DF1AA9}"/>
              </a:ext>
            </a:extLst>
          </p:cNvPr>
          <p:cNvSpPr/>
          <p:nvPr/>
        </p:nvSpPr>
        <p:spPr>
          <a:xfrm>
            <a:off x="7500026" y="2042809"/>
            <a:ext cx="1274323" cy="8463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A74CD0-42D7-4DC3-92A2-FD4A6C60CD67}"/>
              </a:ext>
            </a:extLst>
          </p:cNvPr>
          <p:cNvSpPr txBox="1"/>
          <p:nvPr/>
        </p:nvSpPr>
        <p:spPr>
          <a:xfrm>
            <a:off x="7140102" y="2130357"/>
            <a:ext cx="32684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MV Boli" panose="02000500030200090000" pitchFamily="2" charset="0"/>
                <a:cs typeface="MV Boli" panose="02000500030200090000" pitchFamily="2" charset="0"/>
              </a:rPr>
              <a:t>COOL</a:t>
            </a:r>
          </a:p>
        </p:txBody>
      </p:sp>
    </p:spTree>
    <p:extLst>
      <p:ext uri="{BB962C8B-B14F-4D97-AF65-F5344CB8AC3E}">
        <p14:creationId xmlns:p14="http://schemas.microsoft.com/office/powerpoint/2010/main" val="285196429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9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 descr="Horse">
            <a:extLst>
              <a:ext uri="{FF2B5EF4-FFF2-40B4-BE49-F238E27FC236}">
                <a16:creationId xmlns:a16="http://schemas.microsoft.com/office/drawing/2014/main" id="{74C39DF2-90DA-48CC-9145-AFDCE8F836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14837" y="1566862"/>
            <a:ext cx="3724275" cy="37242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A1C747B-EAF2-4071-9B1A-D7DCB3332D26}"/>
              </a:ext>
            </a:extLst>
          </p:cNvPr>
          <p:cNvSpPr txBox="1"/>
          <p:nvPr/>
        </p:nvSpPr>
        <p:spPr>
          <a:xfrm>
            <a:off x="3332096" y="2758847"/>
            <a:ext cx="5299205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rgbClr val="C84D64"/>
                </a:solidFill>
                <a:latin typeface="Keep Calm Med" pitchFamily="2" charset="0"/>
              </a:rPr>
              <a:t>NEW IS GLUE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6A0B09-4CAC-4B63-938F-844D62FBC613}"/>
              </a:ext>
            </a:extLst>
          </p:cNvPr>
          <p:cNvSpPr txBox="1"/>
          <p:nvPr/>
        </p:nvSpPr>
        <p:spPr>
          <a:xfrm>
            <a:off x="3446395" y="6074534"/>
            <a:ext cx="5299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Keep Calm Med" pitchFamily="2" charset="0"/>
              </a:rPr>
              <a:t>STEVE SMITH</a:t>
            </a:r>
          </a:p>
        </p:txBody>
      </p:sp>
    </p:spTree>
    <p:extLst>
      <p:ext uri="{BB962C8B-B14F-4D97-AF65-F5344CB8AC3E}">
        <p14:creationId xmlns:p14="http://schemas.microsoft.com/office/powerpoint/2010/main" val="10891439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screenshot of a computer&#10;&#10;Description generated with very high confidence">
            <a:extLst>
              <a:ext uri="{FF2B5EF4-FFF2-40B4-BE49-F238E27FC236}">
                <a16:creationId xmlns:a16="http://schemas.microsoft.com/office/drawing/2014/main" id="{7D9ADF04-3D74-4A64-B073-0E15865168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BF6E229-EFCF-43F8-9BFF-7553AAE7E9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61181"/>
            <a:ext cx="3698753" cy="3596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025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D2E33C39-4BFF-4E70-910B-DA5298A3D4AE}"/>
              </a:ext>
            </a:extLst>
          </p:cNvPr>
          <p:cNvSpPr/>
          <p:nvPr/>
        </p:nvSpPr>
        <p:spPr>
          <a:xfrm>
            <a:off x="8102533" y="-1428606"/>
            <a:ext cx="7448550" cy="3819525"/>
          </a:xfrm>
          <a:prstGeom prst="ellipse">
            <a:avLst/>
          </a:prstGeom>
          <a:solidFill>
            <a:schemeClr val="bg1">
              <a:lumMod val="85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137376-5872-4889-AD69-6FDB5C4D928A}"/>
              </a:ext>
            </a:extLst>
          </p:cNvPr>
          <p:cNvSpPr txBox="1"/>
          <p:nvPr/>
        </p:nvSpPr>
        <p:spPr>
          <a:xfrm>
            <a:off x="9221821" y="372489"/>
            <a:ext cx="5876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Keep Calm Med" pitchFamily="2" charset="0"/>
              </a:rPr>
              <a:t>show me something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FEBD4A-97DA-4F80-AB3B-54D38D7009AB}"/>
              </a:ext>
            </a:extLst>
          </p:cNvPr>
          <p:cNvSpPr txBox="1"/>
          <p:nvPr/>
        </p:nvSpPr>
        <p:spPr>
          <a:xfrm>
            <a:off x="9145621" y="471430"/>
            <a:ext cx="77914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rgbClr val="C84D64"/>
                </a:solidFill>
                <a:latin typeface="Keep Calm Med" pitchFamily="2" charset="0"/>
              </a:rPr>
              <a:t>REAL</a:t>
            </a:r>
          </a:p>
        </p:txBody>
      </p:sp>
    </p:spTree>
    <p:extLst>
      <p:ext uri="{BB962C8B-B14F-4D97-AF65-F5344CB8AC3E}">
        <p14:creationId xmlns:p14="http://schemas.microsoft.com/office/powerpoint/2010/main" val="77110808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4110721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FA6A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E860DF3-9A9A-4E23-9C9D-528A50728A7F}"/>
              </a:ext>
            </a:extLst>
          </p:cNvPr>
          <p:cNvSpPr txBox="1"/>
          <p:nvPr/>
        </p:nvSpPr>
        <p:spPr>
          <a:xfrm>
            <a:off x="3944754" y="3244334"/>
            <a:ext cx="4302492" cy="369332"/>
          </a:xfrm>
          <a:prstGeom prst="rect">
            <a:avLst/>
          </a:prstGeom>
          <a:solidFill>
            <a:srgbClr val="5FA6A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latin typeface="Keep Calm Med" pitchFamily="2" charset="0"/>
              </a:rPr>
              <a:t>tl;dr</a:t>
            </a:r>
            <a:r>
              <a:rPr lang="en-US" dirty="0">
                <a:latin typeface="Keep Calm Med" pitchFamily="2" charset="0"/>
              </a:rPr>
              <a:t>.. unit testing is </a:t>
            </a:r>
            <a:r>
              <a:rPr lang="en-US" dirty="0">
                <a:solidFill>
                  <a:schemeClr val="bg1"/>
                </a:solidFill>
                <a:latin typeface="Keep Calm Med" pitchFamily="2" charset="0"/>
              </a:rPr>
              <a:t>awesome</a:t>
            </a:r>
          </a:p>
        </p:txBody>
      </p:sp>
      <p:pic>
        <p:nvPicPr>
          <p:cNvPr id="6" name="Graphic 5" descr="Dance">
            <a:extLst>
              <a:ext uri="{FF2B5EF4-FFF2-40B4-BE49-F238E27FC236}">
                <a16:creationId xmlns:a16="http://schemas.microsoft.com/office/drawing/2014/main" id="{53831187-AA66-4878-ADDD-0D95F47FE1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38800" y="449184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36952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9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 descr="https://camo.githubusercontent.com/c037c1f226e94605ca4cef4199c7135dd49a2a74/687474703a2f2f657865726369736d2e696f2f747261636b732f666f727472616e2f69636f6e">
            <a:extLst>
              <a:ext uri="{FF2B5EF4-FFF2-40B4-BE49-F238E27FC236}">
                <a16:creationId xmlns:a16="http://schemas.microsoft.com/office/drawing/2014/main" id="{F38194FC-0DC3-4E4F-8295-7C6B323AA6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4779" y="1750329"/>
            <a:ext cx="3359573" cy="3351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2F6364A-B358-4BEE-B158-0734D2C938D4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738202" y="1570814"/>
            <a:ext cx="0" cy="3710227"/>
          </a:xfrm>
          <a:prstGeom prst="line">
            <a:avLst/>
          </a:prstGeom>
          <a:ln>
            <a:solidFill>
              <a:srgbClr val="D81C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B5538CB-4549-4748-BAFF-D79771AB8243}"/>
              </a:ext>
            </a:extLst>
          </p:cNvPr>
          <p:cNvSpPr txBox="1"/>
          <p:nvPr/>
        </p:nvSpPr>
        <p:spPr>
          <a:xfrm>
            <a:off x="1451732" y="3241261"/>
            <a:ext cx="1560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Keep Calm Med" pitchFamily="2" charset="0"/>
              </a:rPr>
              <a:t>exercism.io</a:t>
            </a:r>
          </a:p>
        </p:txBody>
      </p:sp>
    </p:spTree>
    <p:extLst>
      <p:ext uri="{BB962C8B-B14F-4D97-AF65-F5344CB8AC3E}">
        <p14:creationId xmlns:p14="http://schemas.microsoft.com/office/powerpoint/2010/main" val="252710463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8000" r="-1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296175D-3055-4BC4-A1D8-3B86EB457FEC}"/>
              </a:ext>
            </a:extLst>
          </p:cNvPr>
          <p:cNvSpPr txBox="1"/>
          <p:nvPr/>
        </p:nvSpPr>
        <p:spPr>
          <a:xfrm>
            <a:off x="9059693" y="314944"/>
            <a:ext cx="313230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solidFill>
                  <a:schemeClr val="bg1"/>
                </a:solidFill>
                <a:latin typeface="Ringbearer" panose="0202060205030B020303" pitchFamily="18" charset="0"/>
              </a:rPr>
              <a:t>It’s over</a:t>
            </a:r>
          </a:p>
        </p:txBody>
      </p:sp>
    </p:spTree>
    <p:extLst>
      <p:ext uri="{BB962C8B-B14F-4D97-AF65-F5344CB8AC3E}">
        <p14:creationId xmlns:p14="http://schemas.microsoft.com/office/powerpoint/2010/main" val="28853877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9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B1FE45E-203D-4208-9DC7-412B32DACDF4}"/>
              </a:ext>
            </a:extLst>
          </p:cNvPr>
          <p:cNvSpPr txBox="1"/>
          <p:nvPr/>
        </p:nvSpPr>
        <p:spPr>
          <a:xfrm>
            <a:off x="519764" y="2274838"/>
            <a:ext cx="444687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Multicolore " panose="02000000000000000000" pitchFamily="50" charset="0"/>
              </a:rPr>
              <a:t>UNIT TESTING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16B7613-2057-4C72-8576-3DAD6F9E3110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6D805F-484B-48FF-AB12-ACB777E27741}"/>
              </a:ext>
            </a:extLst>
          </p:cNvPr>
          <p:cNvSpPr txBox="1"/>
          <p:nvPr/>
        </p:nvSpPr>
        <p:spPr>
          <a:xfrm>
            <a:off x="7063339" y="2274838"/>
            <a:ext cx="44468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Multicolore " panose="02000000000000000000" pitchFamily="50" charset="0"/>
              </a:rPr>
              <a:t>     TEST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68485A-4A0B-4EE3-8FBE-DE95ED6212CB}"/>
              </a:ext>
            </a:extLst>
          </p:cNvPr>
          <p:cNvSpPr txBox="1"/>
          <p:nvPr/>
        </p:nvSpPr>
        <p:spPr>
          <a:xfrm>
            <a:off x="8786260" y="3962432"/>
            <a:ext cx="2723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Multicolore " panose="02000000000000000000" pitchFamily="50" charset="0"/>
              </a:rPr>
              <a:t>DEVELOPMENT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0963B3-9525-4496-867A-5753DCCE4E6B}"/>
              </a:ext>
            </a:extLst>
          </p:cNvPr>
          <p:cNvSpPr txBox="1"/>
          <p:nvPr/>
        </p:nvSpPr>
        <p:spPr>
          <a:xfrm>
            <a:off x="7093819" y="2983831"/>
            <a:ext cx="38501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rgbClr val="2B2937"/>
                </a:solidFill>
                <a:latin typeface="Multicolore " panose="02000000000000000000" pitchFamily="50" charset="0"/>
              </a:rPr>
              <a:t>DRIVEN</a:t>
            </a:r>
          </a:p>
        </p:txBody>
      </p:sp>
      <p:pic>
        <p:nvPicPr>
          <p:cNvPr id="11" name="Graphic 10" descr="Car">
            <a:extLst>
              <a:ext uri="{FF2B5EF4-FFF2-40B4-BE49-F238E27FC236}">
                <a16:creationId xmlns:a16="http://schemas.microsoft.com/office/drawing/2014/main" id="{7FC6C5C5-4FCB-458B-B5BC-0079CCDBC7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09848" y="245806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974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968A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 descr="Flask">
            <a:extLst>
              <a:ext uri="{FF2B5EF4-FFF2-40B4-BE49-F238E27FC236}">
                <a16:creationId xmlns:a16="http://schemas.microsoft.com/office/drawing/2014/main" id="{CDF4078C-FAC6-4983-9FA8-055F1B9EF9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27405" y="3201280"/>
            <a:ext cx="3254944" cy="32549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35D8D48-D4C0-429B-A618-26F3A780EF77}"/>
              </a:ext>
            </a:extLst>
          </p:cNvPr>
          <p:cNvSpPr txBox="1"/>
          <p:nvPr/>
        </p:nvSpPr>
        <p:spPr>
          <a:xfrm>
            <a:off x="1395412" y="3286125"/>
            <a:ext cx="9401175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0" dirty="0">
                <a:latin typeface="Keep Calm Med" pitchFamily="2" charset="0"/>
              </a:rPr>
              <a:t>testing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67FF88-F3E2-4AF3-9E8E-5E6C447391F5}"/>
              </a:ext>
            </a:extLst>
          </p:cNvPr>
          <p:cNvSpPr txBox="1"/>
          <p:nvPr/>
        </p:nvSpPr>
        <p:spPr>
          <a:xfrm>
            <a:off x="7496175" y="3524250"/>
            <a:ext cx="54483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Montserrat SemiBold" panose="00000700000000000000" pitchFamily="2" charset="0"/>
              </a:rPr>
              <a:t>types of</a:t>
            </a:r>
          </a:p>
        </p:txBody>
      </p:sp>
    </p:spTree>
    <p:extLst>
      <p:ext uri="{BB962C8B-B14F-4D97-AF65-F5344CB8AC3E}">
        <p14:creationId xmlns:p14="http://schemas.microsoft.com/office/powerpoint/2010/main" val="37010132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968A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569B2B7-BE7C-473B-9898-0692216B2E94}"/>
              </a:ext>
            </a:extLst>
          </p:cNvPr>
          <p:cNvSpPr txBox="1"/>
          <p:nvPr/>
        </p:nvSpPr>
        <p:spPr>
          <a:xfrm>
            <a:off x="969523" y="-144480"/>
            <a:ext cx="464820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0" dirty="0">
                <a:latin typeface="Tw Cen MT Condensed Extra Bold" panose="020B0803020202020204" pitchFamily="34" charset="0"/>
              </a:rPr>
              <a:t>unit</a:t>
            </a:r>
          </a:p>
        </p:txBody>
      </p:sp>
      <p:pic>
        <p:nvPicPr>
          <p:cNvPr id="3" name="Graphic 2" descr="Puzzle">
            <a:extLst>
              <a:ext uri="{FF2B5EF4-FFF2-40B4-BE49-F238E27FC236}">
                <a16:creationId xmlns:a16="http://schemas.microsoft.com/office/drawing/2014/main" id="{4FADF8F8-70FC-4B5E-9EB4-80A6697C1D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7931" y="800218"/>
            <a:ext cx="914400" cy="914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803AF06-3A1A-4D63-815B-65DDE50E4C60}"/>
              </a:ext>
            </a:extLst>
          </p:cNvPr>
          <p:cNvSpPr txBox="1"/>
          <p:nvPr/>
        </p:nvSpPr>
        <p:spPr>
          <a:xfrm>
            <a:off x="1092331" y="1786542"/>
            <a:ext cx="5165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Helvetica" panose="020B0604020202030204" pitchFamily="34" charset="0"/>
              </a:rPr>
              <a:t>an isolated unit of work functions as expected.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8D1E528-D072-4DE5-8861-DA9189217B3C}"/>
              </a:ext>
            </a:extLst>
          </p:cNvPr>
          <p:cNvSpPr/>
          <p:nvPr/>
        </p:nvSpPr>
        <p:spPr>
          <a:xfrm>
            <a:off x="0" y="3596760"/>
            <a:ext cx="12192000" cy="3261240"/>
          </a:xfrm>
          <a:prstGeom prst="rect">
            <a:avLst/>
          </a:prstGeom>
          <a:solidFill>
            <a:srgbClr val="2B29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54FC5EA-8FCE-4522-9E37-F02AFB72A4C9}"/>
              </a:ext>
            </a:extLst>
          </p:cNvPr>
          <p:cNvSpPr txBox="1"/>
          <p:nvPr/>
        </p:nvSpPr>
        <p:spPr>
          <a:xfrm>
            <a:off x="6337436" y="4608133"/>
            <a:ext cx="519443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>
                <a:solidFill>
                  <a:srgbClr val="C84D64"/>
                </a:solidFill>
                <a:latin typeface="Tw Cen MT Condensed Extra Bold" panose="020B0803020202020204" pitchFamily="34" charset="0"/>
              </a:rPr>
              <a:t>integration</a:t>
            </a:r>
          </a:p>
        </p:txBody>
      </p:sp>
      <p:pic>
        <p:nvPicPr>
          <p:cNvPr id="10" name="Graphic 9" descr="Puzzle">
            <a:extLst>
              <a:ext uri="{FF2B5EF4-FFF2-40B4-BE49-F238E27FC236}">
                <a16:creationId xmlns:a16="http://schemas.microsoft.com/office/drawing/2014/main" id="{B5A41B7C-EF26-46E9-A45D-ED6B569911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40166" y="4971641"/>
            <a:ext cx="914400" cy="914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98587C6-503B-413E-8E48-7906DB17011E}"/>
              </a:ext>
            </a:extLst>
          </p:cNvPr>
          <p:cNvSpPr txBox="1"/>
          <p:nvPr/>
        </p:nvSpPr>
        <p:spPr>
          <a:xfrm>
            <a:off x="6386951" y="5876477"/>
            <a:ext cx="567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Helvetica" panose="020B0604020202030204" pitchFamily="34" charset="0"/>
              </a:rPr>
              <a:t>anything that can’t be described as a unit test.</a:t>
            </a:r>
          </a:p>
        </p:txBody>
      </p:sp>
      <p:pic>
        <p:nvPicPr>
          <p:cNvPr id="13" name="Graphic 12" descr="Puzzle">
            <a:extLst>
              <a:ext uri="{FF2B5EF4-FFF2-40B4-BE49-F238E27FC236}">
                <a16:creationId xmlns:a16="http://schemas.microsoft.com/office/drawing/2014/main" id="{39A9AA1C-9EF0-4F69-AC74-C5B07CB8A5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6200000">
            <a:off x="5343727" y="5331409"/>
            <a:ext cx="914400" cy="914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911DA08-30AA-4B1C-8182-EC44291285C3}"/>
              </a:ext>
            </a:extLst>
          </p:cNvPr>
          <p:cNvSpPr txBox="1"/>
          <p:nvPr/>
        </p:nvSpPr>
        <p:spPr>
          <a:xfrm>
            <a:off x="1417132" y="3199573"/>
            <a:ext cx="88748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Keep Calm Med" pitchFamily="2" charset="0"/>
              </a:rPr>
              <a:t>OK.. THERE’S A LOT MORE</a:t>
            </a:r>
          </a:p>
        </p:txBody>
      </p:sp>
    </p:spTree>
    <p:extLst>
      <p:ext uri="{BB962C8B-B14F-4D97-AF65-F5344CB8AC3E}">
        <p14:creationId xmlns:p14="http://schemas.microsoft.com/office/powerpoint/2010/main" val="850576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9" grpId="0"/>
      <p:bldP spid="11" grpId="0"/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56674D9-ADBB-443C-A456-73F0BB993B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23877"/>
            <a:ext cx="12192000" cy="7305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9412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968A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48A2F32-806E-4A66-8ED1-413C7B498B0F}"/>
              </a:ext>
            </a:extLst>
          </p:cNvPr>
          <p:cNvSpPr txBox="1"/>
          <p:nvPr/>
        </p:nvSpPr>
        <p:spPr>
          <a:xfrm>
            <a:off x="1307381" y="1616314"/>
            <a:ext cx="30384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latin typeface="Keep Calm Med" pitchFamily="2" charset="0"/>
              </a:rPr>
              <a:t>UNIT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56B84E-3AD2-40A0-B54C-D13F64615611}"/>
              </a:ext>
            </a:extLst>
          </p:cNvPr>
          <p:cNvSpPr txBox="1"/>
          <p:nvPr/>
        </p:nvSpPr>
        <p:spPr>
          <a:xfrm>
            <a:off x="1937234" y="1652907"/>
            <a:ext cx="133405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>
                <a:solidFill>
                  <a:schemeClr val="bg1"/>
                </a:solidFill>
                <a:latin typeface="Montserrat SemiBold" panose="00000700000000000000" pitchFamily="2" charset="0"/>
              </a:rPr>
              <a:t> </a:t>
            </a:r>
            <a:r>
              <a:rPr lang="en-US" dirty="0">
                <a:solidFill>
                  <a:schemeClr val="bg1"/>
                </a:solidFill>
                <a:latin typeface="Montserrat SemiBold" panose="00000700000000000000" pitchFamily="2" charset="0"/>
              </a:rPr>
              <a:t>VS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2B4B2D-BD8E-4AB6-97F0-54A0F0871811}"/>
              </a:ext>
            </a:extLst>
          </p:cNvPr>
          <p:cNvSpPr txBox="1"/>
          <p:nvPr/>
        </p:nvSpPr>
        <p:spPr>
          <a:xfrm>
            <a:off x="308460" y="2883183"/>
            <a:ext cx="48101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C84D64"/>
                </a:solidFill>
                <a:latin typeface="Keep Calm Med" pitchFamily="2" charset="0"/>
              </a:rPr>
              <a:t>INTEGRATION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A7E0830-3F1E-463E-B7E1-04F07AC7CED9}"/>
              </a:ext>
            </a:extLst>
          </p:cNvPr>
          <p:cNvCxnSpPr/>
          <p:nvPr/>
        </p:nvCxnSpPr>
        <p:spPr>
          <a:xfrm>
            <a:off x="397843" y="3894347"/>
            <a:ext cx="4505325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CFE9BE7-3441-4B31-B6BB-B3CBD859B81C}"/>
              </a:ext>
            </a:extLst>
          </p:cNvPr>
          <p:cNvSpPr txBox="1"/>
          <p:nvPr/>
        </p:nvSpPr>
        <p:spPr>
          <a:xfrm>
            <a:off x="982378" y="4120446"/>
            <a:ext cx="83439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rgbClr val="EAAE54"/>
                </a:solidFill>
                <a:latin typeface="Montserrat Medium" panose="00000600000000000000" pitchFamily="2" charset="0"/>
              </a:rPr>
              <a:t>TESTING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DA99BD7-9B2A-452F-A8EA-1512E578BE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1347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44350</TotalTime>
  <Words>402</Words>
  <Application>Microsoft Office PowerPoint</Application>
  <PresentationFormat>Widescreen</PresentationFormat>
  <Paragraphs>132</Paragraphs>
  <Slides>44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64" baseType="lpstr">
      <vt:lpstr>Helvetica</vt:lpstr>
      <vt:lpstr>Ringbearer</vt:lpstr>
      <vt:lpstr>Consolas</vt:lpstr>
      <vt:lpstr>Arial</vt:lpstr>
      <vt:lpstr>Keep Calm Med</vt:lpstr>
      <vt:lpstr>Calibri</vt:lpstr>
      <vt:lpstr>Multicolore </vt:lpstr>
      <vt:lpstr>Tw Cen MT Condensed Extra Bold</vt:lpstr>
      <vt:lpstr>Beauty and the Beast</vt:lpstr>
      <vt:lpstr>Montserrat Light</vt:lpstr>
      <vt:lpstr>Tw Cen MT Condensed</vt:lpstr>
      <vt:lpstr>MV Boli</vt:lpstr>
      <vt:lpstr>Mathilde</vt:lpstr>
      <vt:lpstr>Calibri Light</vt:lpstr>
      <vt:lpstr>Krabby Patty</vt:lpstr>
      <vt:lpstr>Star Jedi Hollow</vt:lpstr>
      <vt:lpstr>Montserrat SemiBold</vt:lpstr>
      <vt:lpstr>American Captain</vt:lpstr>
      <vt:lpstr>Montserrat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John Reese</dc:creator>
  <cp:lastModifiedBy>John Reese</cp:lastModifiedBy>
  <cp:revision>159</cp:revision>
  <dcterms:created xsi:type="dcterms:W3CDTF">2018-01-20T01:31:37Z</dcterms:created>
  <dcterms:modified xsi:type="dcterms:W3CDTF">2018-03-08T04:29:00Z</dcterms:modified>
</cp:coreProperties>
</file>